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7" r:id="rId1"/>
  </p:sldMasterIdLst>
  <p:notesMasterIdLst>
    <p:notesMasterId r:id="rId26"/>
  </p:notesMasterIdLst>
  <p:sldIdLst>
    <p:sldId id="275" r:id="rId2"/>
    <p:sldId id="276" r:id="rId3"/>
    <p:sldId id="277" r:id="rId4"/>
    <p:sldId id="278" r:id="rId5"/>
    <p:sldId id="279" r:id="rId6"/>
    <p:sldId id="280" r:id="rId7"/>
    <p:sldId id="281" r:id="rId8"/>
    <p:sldId id="282" r:id="rId9"/>
    <p:sldId id="292" r:id="rId10"/>
    <p:sldId id="294" r:id="rId11"/>
    <p:sldId id="295" r:id="rId12"/>
    <p:sldId id="296" r:id="rId13"/>
    <p:sldId id="297" r:id="rId14"/>
    <p:sldId id="298" r:id="rId15"/>
    <p:sldId id="299" r:id="rId16"/>
    <p:sldId id="300" r:id="rId17"/>
    <p:sldId id="301" r:id="rId18"/>
    <p:sldId id="293" r:id="rId19"/>
    <p:sldId id="285" r:id="rId20"/>
    <p:sldId id="286" r:id="rId21"/>
    <p:sldId id="287" r:id="rId22"/>
    <p:sldId id="288" r:id="rId23"/>
    <p:sldId id="289" r:id="rId24"/>
    <p:sldId id="290" r:id="rId2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8BB157E-0D5C-2247-8F7A-48FD46F60670}">
          <p14:sldIdLst>
            <p14:sldId id="275"/>
          </p14:sldIdLst>
        </p14:section>
        <p14:section name="Introduction" id="{36E7B969-57B7-0741-8127-8EDA6082276F}">
          <p14:sldIdLst>
            <p14:sldId id="276"/>
            <p14:sldId id="277"/>
            <p14:sldId id="278"/>
            <p14:sldId id="279"/>
            <p14:sldId id="280"/>
          </p14:sldIdLst>
        </p14:section>
        <p14:section name="Contributions &amp; Agenda" id="{70FCF4BC-44A6-6D43-952A-67335D8570D3}">
          <p14:sldIdLst>
            <p14:sldId id="281"/>
            <p14:sldId id="282"/>
          </p14:sldIdLst>
        </p14:section>
        <p14:section name="Background" id="{4DEA849B-9FF1-AF44-9B6F-41D1270ED845}">
          <p14:sldIdLst/>
        </p14:section>
        <p14:section name="Multi-Target Regression" id="{C9B2E4F9-EC6A-284C-8EBA-A9F1148651F2}">
          <p14:sldIdLst>
            <p14:sldId id="292"/>
            <p14:sldId id="294"/>
            <p14:sldId id="295"/>
            <p14:sldId id="296"/>
            <p14:sldId id="297"/>
            <p14:sldId id="298"/>
            <p14:sldId id="299"/>
            <p14:sldId id="300"/>
            <p14:sldId id="301"/>
          </p14:sldIdLst>
        </p14:section>
        <p14:section name="Multi-Instance Classification" id="{D48AD9B0-C469-CB45-A05C-5D59E0056BCE}">
          <p14:sldIdLst>
            <p14:sldId id="293"/>
          </p14:sldIdLst>
        </p14:section>
        <p14:section name="Online Learning" id="{0037C51F-6019-2A42-8448-8C9F3D610977}">
          <p14:sldIdLst>
            <p14:sldId id="285"/>
          </p14:sldIdLst>
        </p14:section>
        <p14:section name="Data Stream Classification" id="{3EB60703-F53C-DB46-BB4A-30FF19DAD1BE}">
          <p14:sldIdLst>
            <p14:sldId id="286"/>
          </p14:sldIdLst>
        </p14:section>
        <p14:section name="Conclusions &amp; Future Work" id="{DA592D96-CB82-5547-9552-7D7C9F0C45B7}">
          <p14:sldIdLst>
            <p14:sldId id="287"/>
            <p14:sldId id="288"/>
          </p14:sldIdLst>
        </p14:section>
        <p14:section name="Vita" id="{FAC11BF6-AC07-784C-A6C2-393D0ED40CE3}">
          <p14:sldIdLst>
            <p14:sldId id="289"/>
            <p14:sldId id="290"/>
          </p14:sldIdLst>
        </p14:section>
      </p14:sectionLst>
    </p:ext>
    <p:ext uri="{EFAFB233-063F-42B5-8137-9DF3F51BA10A}">
      <p15:sldGuideLst xmlns:p15="http://schemas.microsoft.com/office/powerpoint/2012/main">
        <p15:guide id="1" orient="horz" pos="1620" userDrawn="1">
          <p15:clr>
            <a:srgbClr val="A4A3A4"/>
          </p15:clr>
        </p15:guide>
        <p15:guide id="2" pos="28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CCC"/>
    <a:srgbClr val="E6E6E6"/>
    <a:srgbClr val="FFBA00"/>
    <a:srgbClr val="333333"/>
    <a:srgbClr val="4A4C4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521" autoAdjust="0"/>
    <p:restoredTop sz="75481"/>
  </p:normalViewPr>
  <p:slideViewPr>
    <p:cSldViewPr snapToGrid="0" snapToObjects="1" showGuides="1">
      <p:cViewPr varScale="1">
        <p:scale>
          <a:sx n="103" d="100"/>
          <a:sy n="103" d="100"/>
        </p:scale>
        <p:origin x="240" y="528"/>
      </p:cViewPr>
      <p:guideLst>
        <p:guide orient="horz" pos="1620"/>
        <p:guide pos="280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6" d="100"/>
          <a:sy n="96" d="100"/>
        </p:scale>
        <p:origin x="3496" y="1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2.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EB62F-8DD2-B94B-8390-E5E8213D2F83}" type="datetimeFigureOut">
              <a:rPr lang="en-US" smtClean="0"/>
              <a:t>8/30/18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51876-69CE-944D-BB5F-C8369DB2AA2E}" type="slidenum">
              <a:rPr lang="en-US" smtClean="0"/>
              <a:t>‹#›</a:t>
            </a:fld>
            <a:endParaRPr lang="en-US"/>
          </a:p>
        </p:txBody>
      </p:sp>
    </p:spTree>
    <p:extLst>
      <p:ext uri="{BB962C8B-B14F-4D97-AF65-F5344CB8AC3E}">
        <p14:creationId xmlns:p14="http://schemas.microsoft.com/office/powerpoint/2010/main" val="1291305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Thank the committee for being here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Thank others as well</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Today I'll present our current work + proposal for future work for my final </a:t>
            </a:r>
            <a:r>
              <a:rPr lang="en-US" dirty="0" err="1"/>
              <a:t>phd</a:t>
            </a:r>
            <a:r>
              <a:rPr lang="en-US" dirty="0"/>
              <a:t> dissertation which is based on developing novel </a:t>
            </a:r>
            <a:r>
              <a:rPr lang="en-US" dirty="0" err="1"/>
              <a:t>svm</a:t>
            </a:r>
            <a:r>
              <a:rPr lang="en-US" dirty="0"/>
              <a:t>…</a:t>
            </a:r>
          </a:p>
        </p:txBody>
      </p:sp>
      <p:sp>
        <p:nvSpPr>
          <p:cNvPr id="4" name="Slide Number Placeholder 3"/>
          <p:cNvSpPr>
            <a:spLocks noGrp="1"/>
          </p:cNvSpPr>
          <p:nvPr>
            <p:ph type="sldNum" sz="quarter" idx="10"/>
          </p:nvPr>
        </p:nvSpPr>
        <p:spPr/>
        <p:txBody>
          <a:bodyPr/>
          <a:lstStyle/>
          <a:p>
            <a:fld id="{66651876-69CE-944D-BB5F-C8369DB2AA2E}" type="slidenum">
              <a:rPr lang="en-US" smtClean="0"/>
              <a:t>1</a:t>
            </a:fld>
            <a:endParaRPr lang="en-US"/>
          </a:p>
        </p:txBody>
      </p:sp>
    </p:spTree>
    <p:extLst>
      <p:ext uri="{BB962C8B-B14F-4D97-AF65-F5344CB8AC3E}">
        <p14:creationId xmlns:p14="http://schemas.microsoft.com/office/powerpoint/2010/main" val="3265071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the results indicate that the ST methods are the fastest, which makes sense because they are neither ensembles nor chained classifiers.</a:t>
            </a:r>
          </a:p>
          <a:p>
            <a:endParaRPr lang="en-US" dirty="0"/>
          </a:p>
          <a:p>
            <a:r>
              <a:rPr lang="en-US" dirty="0"/>
              <a:t>Talk about how SVRCC is competitive against the ST methods</a:t>
            </a:r>
          </a:p>
          <a:p>
            <a:endParaRPr lang="en-US" dirty="0"/>
          </a:p>
          <a:p>
            <a:r>
              <a:rPr lang="en-US" dirty="0"/>
              <a:t>Not only is it competitive in terms of performance, but it is also competitive in terms of time</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16</a:t>
            </a:fld>
            <a:endParaRPr lang="en-US"/>
          </a:p>
        </p:txBody>
      </p:sp>
    </p:spTree>
    <p:extLst>
      <p:ext uri="{BB962C8B-B14F-4D97-AF65-F5344CB8AC3E}">
        <p14:creationId xmlns:p14="http://schemas.microsoft.com/office/powerpoint/2010/main" val="596423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17</a:t>
            </a:fld>
            <a:endParaRPr lang="en-US"/>
          </a:p>
        </p:txBody>
      </p:sp>
    </p:spTree>
    <p:extLst>
      <p:ext uri="{BB962C8B-B14F-4D97-AF65-F5344CB8AC3E}">
        <p14:creationId xmlns:p14="http://schemas.microsoft.com/office/powerpoint/2010/main" val="2292154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G. Melki, A. Cano, and S. Ventura. “MIRSVM: Multi-Instance Support Vector Machine with Bag Representatives”. Pattern Recognition, vol. 79, 228-241, 2018.</a:t>
            </a:r>
            <a:endParaRPr lang="en-US" sz="600"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18</a:t>
            </a:fld>
            <a:endParaRPr lang="en-US"/>
          </a:p>
        </p:txBody>
      </p:sp>
    </p:spTree>
    <p:extLst>
      <p:ext uri="{BB962C8B-B14F-4D97-AF65-F5344CB8AC3E}">
        <p14:creationId xmlns:p14="http://schemas.microsoft.com/office/powerpoint/2010/main" val="2159855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19</a:t>
            </a:fld>
            <a:endParaRPr lang="en-US"/>
          </a:p>
        </p:txBody>
      </p:sp>
    </p:spTree>
    <p:extLst>
      <p:ext uri="{BB962C8B-B14F-4D97-AF65-F5344CB8AC3E}">
        <p14:creationId xmlns:p14="http://schemas.microsoft.com/office/powerpoint/2010/main" val="1964172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651876-69CE-944D-BB5F-C8369DB2AA2E}" type="slidenum">
              <a:rPr lang="en-US" smtClean="0"/>
              <a:t>2</a:t>
            </a:fld>
            <a:endParaRPr lang="en-US"/>
          </a:p>
        </p:txBody>
      </p:sp>
    </p:spTree>
    <p:extLst>
      <p:ext uri="{BB962C8B-B14F-4D97-AF65-F5344CB8AC3E}">
        <p14:creationId xmlns:p14="http://schemas.microsoft.com/office/powerpoint/2010/main" val="17897017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will present our 3 contributions for the multi-target regression learning paradigm based on the idea of building chained regressors. </a:t>
            </a:r>
          </a:p>
          <a:p>
            <a:endParaRPr lang="en-US" dirty="0"/>
          </a:p>
          <a:p>
            <a:r>
              <a:rPr lang="en-US"/>
              <a:t>First, I'll give a brief background on some methods for solving this paradigm, then we will dive into the technicalities of my proposals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 Melki et al. “Multi-target support vector regression via correlation regressor chains”. Information Sciences, vol. 415, pp. 53–69, 2017.</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9</a:t>
            </a:fld>
            <a:endParaRPr lang="en-US"/>
          </a:p>
        </p:txBody>
      </p:sp>
    </p:spTree>
    <p:extLst>
      <p:ext uri="{BB962C8B-B14F-4D97-AF65-F5344CB8AC3E}">
        <p14:creationId xmlns:p14="http://schemas.microsoft.com/office/powerpoint/2010/main" val="13414942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main approaches to multi-target learning, problem transformation and algorithm adaptation. </a:t>
            </a:r>
          </a:p>
          <a:p>
            <a:endParaRPr lang="en-US" dirty="0"/>
          </a:p>
          <a:p>
            <a:r>
              <a:rPr lang="en-US" dirty="0"/>
              <a:t>Problem transformation methods involve altering the MT problem into ST ones.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Algorithm adaptation methods involve </a:t>
            </a:r>
            <a:r>
              <a:rPr lang="en-US" sz="1200" kern="1200" dirty="0">
                <a:solidFill>
                  <a:schemeClr val="tx1"/>
                </a:solidFill>
                <a:effectLst/>
                <a:latin typeface="+mn-lt"/>
                <a:ea typeface="+mn-ea"/>
                <a:cs typeface="+mn-cs"/>
              </a:rPr>
              <a:t>modifying existing traditional algorithms to predict all the target variables simultaneously.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is known that algorithm adaptation methods outperform problem transformation methods. The most valuable advantage of using AA is that, not only are the relationships between the sample variables and the targets exploited, but the relationships between the targets amongst themselves are as well.</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approach for AA in the context of classification are the idea of classifier chains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Examples of these include...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Chaining usually involve 2 stages: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Building an ST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Using knowledge gained by first step to predict remaining targets, while using correlations.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decided to utilize this chaining idea and apply it to regression using SVRs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Although these methods seem similar in nature, there are fundamental differences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10</a:t>
            </a:fld>
            <a:endParaRPr lang="en-US"/>
          </a:p>
        </p:txBody>
      </p:sp>
    </p:spTree>
    <p:extLst>
      <p:ext uri="{BB962C8B-B14F-4D97-AF65-F5344CB8AC3E}">
        <p14:creationId xmlns:p14="http://schemas.microsoft.com/office/powerpoint/2010/main" val="1800135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base model is the SVR model, where m single-target non-linear support vector regressors (NL-SVR) are built for each target variable </a:t>
            </a:r>
            <a:r>
              <a:rPr lang="en-US" sz="1200" kern="1200" dirty="0" err="1">
                <a:solidFill>
                  <a:schemeClr val="tx1"/>
                </a:solidFill>
                <a:effectLst/>
                <a:latin typeface="+mn-lt"/>
                <a:ea typeface="+mn-ea"/>
                <a:cs typeface="+mn-cs"/>
              </a:rPr>
              <a:t>Yj</a:t>
            </a:r>
            <a:r>
              <a:rPr lang="en-US" sz="1200" kern="1200" dirty="0">
                <a:solidFill>
                  <a:schemeClr val="tx1"/>
                </a:solidFill>
                <a:effectLst/>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Describe figure</a:t>
            </a:r>
            <a:endParaRPr lang="en-US" sz="1200" kern="1200" dirty="0">
              <a:solidFill>
                <a:schemeClr val="tx1"/>
              </a:solidFill>
              <a:effectLst/>
              <a:latin typeface="+mn-lt"/>
              <a:ea typeface="+mn-ea"/>
              <a:cs typeface="+mn-cs"/>
            </a:endParaRPr>
          </a:p>
          <a:p>
            <a:endParaRPr lang="en-US" dirty="0"/>
          </a:p>
          <a:p>
            <a:pPr marL="171450" indent="-171450">
              <a:buFont typeface="Arial" panose="020B0604020202020204" pitchFamily="34" charset="0"/>
              <a:buChar char="•"/>
            </a:pPr>
            <a:r>
              <a:rPr lang="en-US" dirty="0"/>
              <a:t>The reason behind this method:</a:t>
            </a:r>
          </a:p>
          <a:p>
            <a:pPr marL="628650" lvl="1" indent="-171450">
              <a:buFont typeface="Arial" panose="020B0604020202020204" pitchFamily="34" charset="0"/>
              <a:buChar char="•"/>
            </a:pPr>
            <a:r>
              <a:rPr lang="en-US" dirty="0"/>
              <a:t>Evaluate the performance of ST-SVM against the other SOA methods </a:t>
            </a:r>
          </a:p>
          <a:p>
            <a:pPr marL="628650" lvl="1" indent="-171450">
              <a:buFont typeface="Arial" panose="020B0604020202020204" pitchFamily="34" charset="0"/>
              <a:buChar char="•"/>
            </a:pPr>
            <a:r>
              <a:rPr lang="en-US" dirty="0"/>
              <a:t>Evaluate it as a base-line method for the purpose of observing the improvements of our chained methods against a ST method</a:t>
            </a:r>
          </a:p>
          <a:p>
            <a:pPr marL="1085850" lvl="2"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11</a:t>
            </a:fld>
            <a:endParaRPr lang="en-US"/>
          </a:p>
        </p:txBody>
      </p:sp>
    </p:spTree>
    <p:extLst>
      <p:ext uri="{BB962C8B-B14F-4D97-AF65-F5344CB8AC3E}">
        <p14:creationId xmlns:p14="http://schemas.microsoft.com/office/powerpoint/2010/main" val="3775808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brings us to our second contribution, inspired by ERCC, SVRRC.</a:t>
            </a:r>
          </a:p>
          <a:p>
            <a:endParaRPr lang="en-US" dirty="0"/>
          </a:p>
          <a:p>
            <a:pPr marL="171450" indent="-171450">
              <a:buFont typeface="Arial" panose="020B0604020202020204" pitchFamily="34" charset="0"/>
              <a:buChar char="•"/>
            </a:pPr>
            <a:r>
              <a:rPr lang="en-US" dirty="0"/>
              <a:t>Describe</a:t>
            </a:r>
          </a:p>
          <a:p>
            <a:pPr marL="628650" lvl="1" indent="-171450">
              <a:buFont typeface="Arial" panose="020B0604020202020204" pitchFamily="34" charset="0"/>
              <a:buChar char="•"/>
            </a:pPr>
            <a:r>
              <a:rPr lang="en-US" dirty="0"/>
              <a:t>Here the dataset is not split, but rather the model is adapted to the various target outputs</a:t>
            </a:r>
          </a:p>
          <a:p>
            <a:pPr marL="628650" lvl="1" indent="-171450">
              <a:buFont typeface="Arial" panose="020B0604020202020204" pitchFamily="34" charset="0"/>
              <a:buChar char="•"/>
            </a:pPr>
            <a:r>
              <a:rPr lang="en-US" dirty="0"/>
              <a:t>The adaptation stems from model chaining</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So, what constitutes building a chained model?</a:t>
            </a:r>
          </a:p>
          <a:p>
            <a:pPr marL="628650" lvl="1" indent="-171450">
              <a:buFont typeface="Arial" panose="020B0604020202020204" pitchFamily="34" charset="0"/>
              <a:buChar char="•"/>
            </a:pPr>
            <a:r>
              <a:rPr lang="en-US" dirty="0"/>
              <a:t>Describe using the figure</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[Difference between us and ERCC]</a:t>
            </a:r>
          </a:p>
          <a:p>
            <a:pPr marL="628650" lvl="1" indent="-171450">
              <a:buFont typeface="Arial" panose="020B0604020202020204" pitchFamily="34" charset="0"/>
              <a:buChar char="•"/>
            </a:pPr>
            <a:r>
              <a:rPr lang="en-US" dirty="0"/>
              <a:t>In ERCC, their chained model consists of chaining the predicted target values from the previous step, for SVRRC, we opted against that and used the true target outputs in order to minimize error propagation during the chaining process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This method was fine, but we worried that that randomly generated chains might not maximally capture the target’s correlations. That brings us to our next proposal.</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4 targets &gt; 10 chains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12</a:t>
            </a:fld>
            <a:endParaRPr lang="en-US"/>
          </a:p>
        </p:txBody>
      </p:sp>
    </p:spTree>
    <p:extLst>
      <p:ext uri="{BB962C8B-B14F-4D97-AF65-F5344CB8AC3E}">
        <p14:creationId xmlns:p14="http://schemas.microsoft.com/office/powerpoint/2010/main" val="3897742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contribution builds a single chained regressor in the direction of maximum correlation among the target variables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idea behind this is to build a single chain that captures the targets correlations properly</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ensures that using the target as input for the next positively contributes towards learning</a:t>
            </a:r>
          </a:p>
          <a:p>
            <a:pPr marL="628650" lvl="1" indent="-171450">
              <a:buFont typeface="Arial" panose="020B0604020202020204" pitchFamily="34" charset="0"/>
              <a:buChar char="•"/>
            </a:pPr>
            <a:r>
              <a:rPr lang="en-US" dirty="0"/>
              <a:t>We first calculate the correlation coefficient matrix for the target variables, </a:t>
            </a:r>
          </a:p>
          <a:p>
            <a:pPr marL="628650" lvl="1" indent="-171450">
              <a:buFont typeface="Arial" panose="020B0604020202020204" pitchFamily="34" charset="0"/>
              <a:buChar char="•"/>
            </a:pPr>
            <a:r>
              <a:rPr lang="en-US" dirty="0"/>
              <a:t>take the row-wise sum of absolute value, </a:t>
            </a:r>
          </a:p>
          <a:p>
            <a:pPr marL="628650" lvl="1" indent="-171450">
              <a:buFont typeface="Arial" panose="020B0604020202020204" pitchFamily="34" charset="0"/>
              <a:buChar char="•"/>
            </a:pPr>
            <a:r>
              <a:rPr lang="en-US" dirty="0"/>
              <a:t>sort them in decreasing order, and </a:t>
            </a:r>
          </a:p>
          <a:p>
            <a:pPr marL="628650" lvl="1" indent="-171450">
              <a:buFont typeface="Arial" panose="020B0604020202020204" pitchFamily="34" charset="0"/>
              <a:buChar char="•"/>
            </a:pPr>
            <a:r>
              <a:rPr lang="en-US" dirty="0"/>
              <a:t>use the indices as the max-</a:t>
            </a:r>
            <a:r>
              <a:rPr lang="en-US" dirty="0" err="1"/>
              <a:t>corr</a:t>
            </a:r>
            <a:r>
              <a:rPr lang="en-US" dirty="0"/>
              <a:t> chain</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13</a:t>
            </a:fld>
            <a:endParaRPr lang="en-US"/>
          </a:p>
        </p:txBody>
      </p:sp>
    </p:spTree>
    <p:extLst>
      <p:ext uri="{BB962C8B-B14F-4D97-AF65-F5344CB8AC3E}">
        <p14:creationId xmlns:p14="http://schemas.microsoft.com/office/powerpoint/2010/main" val="15031550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Algorithm comparison with the popular methods mentioned previously because framework is readily available: </a:t>
            </a:r>
            <a:r>
              <a:rPr lang="en-US" sz="1200" kern="1200" dirty="0">
                <a:solidFill>
                  <a:schemeClr val="tx1"/>
                </a:solidFill>
                <a:effectLst/>
                <a:latin typeface="+mn-lt"/>
                <a:ea typeface="+mn-ea"/>
                <a:cs typeface="+mn-cs"/>
              </a:rPr>
              <a:t>RC, ST, MTS, MTSC, ERC, ERCC, and MORF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r>
              <a:rPr lang="en-US" dirty="0"/>
              <a:t>Developed our novel SVRs in MULAN’s framework of </a:t>
            </a:r>
            <a:r>
              <a:rPr lang="en-US" dirty="0" err="1"/>
              <a:t>MTRgressor</a:t>
            </a:r>
            <a:r>
              <a:rPr lang="en-US" dirty="0"/>
              <a:t>, which was built on top of </a:t>
            </a:r>
            <a:r>
              <a:rPr lang="en-US" dirty="0" err="1"/>
              <a:t>weka</a:t>
            </a:r>
            <a:r>
              <a:rPr lang="en-US" dirty="0"/>
              <a:t>. and used the recommended parameters for each of the methods compared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are the metrics used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rigorous statistical analysis was performed as well but for the sake of time, we will only report the </a:t>
            </a:r>
            <a:r>
              <a:rPr lang="en-US" dirty="0" err="1"/>
              <a:t>bonf-dunn</a:t>
            </a:r>
            <a:r>
              <a:rPr lang="en-US" dirty="0"/>
              <a:t> with critical difference value with 95% confidence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ST base-line model used was Bagging of 100 regression trees.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MTSC and ERCC methods are run using 10-fold cross-validation, and the ensemble size for the ERC and ERCC methods was set to 10.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ensemble size of 100 trees was used for MORF, and the rest of its parameters were set as recommended by </a:t>
            </a:r>
            <a:r>
              <a:rPr lang="en-US" sz="1200" kern="1200" dirty="0" err="1">
                <a:solidFill>
                  <a:schemeClr val="tx1"/>
                </a:solidFill>
                <a:effectLst/>
                <a:latin typeface="+mn-lt"/>
                <a:ea typeface="+mn-ea"/>
                <a:cs typeface="+mn-cs"/>
              </a:rPr>
              <a:t>Kocev</a:t>
            </a:r>
            <a:r>
              <a:rPr lang="en-US" sz="1200" kern="1200" dirty="0">
                <a:solidFill>
                  <a:schemeClr val="tx1"/>
                </a:solidFill>
                <a:effectLst/>
                <a:latin typeface="+mn-lt"/>
                <a:ea typeface="+mn-ea"/>
                <a:cs typeface="+mn-cs"/>
              </a:rPr>
              <a:t> et al. “Tree ensembles for predicting structured outputs”. In: Pattern Recognition 43 (2013), pp. 817–833. </a:t>
            </a:r>
            <a:endParaRPr lang="en-US" dirty="0">
              <a:effectLst/>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14</a:t>
            </a:fld>
            <a:endParaRPr lang="en-US"/>
          </a:p>
        </p:txBody>
      </p:sp>
    </p:spTree>
    <p:extLst>
      <p:ext uri="{BB962C8B-B14F-4D97-AF65-F5344CB8AC3E}">
        <p14:creationId xmlns:p14="http://schemas.microsoft.com/office/powerpoint/2010/main" val="900886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All proposals 17 out of the 24 datasets </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 performs the best on 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SVRRC 5 / 17</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SVRCC performs the best on 11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These results complement our initial hypothesis that chaining does in fact improve the performance of the classifier</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15</a:t>
            </a:fld>
            <a:endParaRPr lang="en-US"/>
          </a:p>
        </p:txBody>
      </p:sp>
    </p:spTree>
    <p:extLst>
      <p:ext uri="{BB962C8B-B14F-4D97-AF65-F5344CB8AC3E}">
        <p14:creationId xmlns:p14="http://schemas.microsoft.com/office/powerpoint/2010/main" val="37761842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33333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1D41A-EAD0-324B-8D2A-59FA9DEC317B}"/>
              </a:ext>
            </a:extLst>
          </p:cNvPr>
          <p:cNvSpPr>
            <a:spLocks noGrp="1"/>
          </p:cNvSpPr>
          <p:nvPr>
            <p:ph type="ctrTitle"/>
          </p:nvPr>
        </p:nvSpPr>
        <p:spPr>
          <a:xfrm>
            <a:off x="640157" y="1495313"/>
            <a:ext cx="7290995" cy="1126004"/>
          </a:xfrm>
          <a:prstGeom prst="rect">
            <a:avLst/>
          </a:prstGeom>
        </p:spPr>
        <p:txBody>
          <a:bodyPr anchor="b">
            <a:normAutofit/>
          </a:bodyPr>
          <a:lstStyle>
            <a:lvl1pPr algn="l">
              <a:defRPr sz="3600">
                <a:solidFill>
                  <a:srgbClr val="FFBA00"/>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FEF8F6CE-0B1E-7549-BBA7-D3AA7E84979C}"/>
              </a:ext>
            </a:extLst>
          </p:cNvPr>
          <p:cNvSpPr>
            <a:spLocks noGrp="1"/>
          </p:cNvSpPr>
          <p:nvPr>
            <p:ph type="subTitle" idx="1"/>
          </p:nvPr>
        </p:nvSpPr>
        <p:spPr>
          <a:xfrm>
            <a:off x="640158" y="2701929"/>
            <a:ext cx="7297932" cy="1241425"/>
          </a:xfrm>
          <a:prstGeom prst="rect">
            <a:avLst/>
          </a:prstGeom>
        </p:spPr>
        <p:txBody>
          <a:bodyPr/>
          <a:lstStyle>
            <a:lvl1pPr marL="0" indent="0" algn="l">
              <a:buNone/>
              <a:defRPr sz="2400">
                <a:solidFill>
                  <a:srgbClr val="E6E6E6"/>
                </a:solidFill>
                <a:latin typeface="Arial" panose="020B0604020202020204" pitchFamily="34" charset="0"/>
                <a:cs typeface="Arial" panose="020B0604020202020204"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78F0A1CD-E272-4A45-8FF2-48C5428755AF}"/>
              </a:ext>
            </a:extLst>
          </p:cNvPr>
          <p:cNvSpPr>
            <a:spLocks noGrp="1"/>
          </p:cNvSpPr>
          <p:nvPr>
            <p:ph type="ftr" sz="quarter" idx="11"/>
          </p:nvPr>
        </p:nvSpPr>
        <p:spPr/>
        <p:txBody>
          <a:bodyPr/>
          <a:lstStyle>
            <a:lvl1pPr>
              <a:defRPr>
                <a:solidFill>
                  <a:srgbClr val="E6E6E6"/>
                </a:solidFill>
              </a:defRPr>
            </a:lvl1pPr>
          </a:lstStyle>
          <a:p>
            <a:endParaRPr lang="en-US" dirty="0"/>
          </a:p>
        </p:txBody>
      </p:sp>
      <p:sp>
        <p:nvSpPr>
          <p:cNvPr id="6" name="Slide Number Placeholder 5">
            <a:extLst>
              <a:ext uri="{FF2B5EF4-FFF2-40B4-BE49-F238E27FC236}">
                <a16:creationId xmlns:a16="http://schemas.microsoft.com/office/drawing/2014/main" id="{BED12CD8-6212-4548-9300-B36A2DE2192A}"/>
              </a:ext>
            </a:extLst>
          </p:cNvPr>
          <p:cNvSpPr>
            <a:spLocks noGrp="1"/>
          </p:cNvSpPr>
          <p:nvPr>
            <p:ph type="sldNum" sz="quarter" idx="12"/>
          </p:nvPr>
        </p:nvSpPr>
        <p:spPr/>
        <p:txBody>
          <a:bodyPr/>
          <a:lstStyle/>
          <a:p>
            <a:fld id="{51F1AC64-B052-AA44-9FFA-523D4080C13E}" type="slidenum">
              <a:rPr lang="en-US" smtClean="0"/>
              <a:t>‹#›</a:t>
            </a:fld>
            <a:endParaRPr lang="en-US" dirty="0"/>
          </a:p>
        </p:txBody>
      </p:sp>
      <p:pic>
        <p:nvPicPr>
          <p:cNvPr id="7" name="Picture 6" descr="CSicon-(2).png">
            <a:extLst>
              <a:ext uri="{FF2B5EF4-FFF2-40B4-BE49-F238E27FC236}">
                <a16:creationId xmlns:a16="http://schemas.microsoft.com/office/drawing/2014/main" id="{B2263926-3B33-1744-A2EC-9B36CED8DD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38087" y="177640"/>
            <a:ext cx="1019412" cy="1017614"/>
          </a:xfrm>
          <a:prstGeom prst="rect">
            <a:avLst/>
          </a:prstGeom>
        </p:spPr>
      </p:pic>
    </p:spTree>
    <p:extLst>
      <p:ext uri="{BB962C8B-B14F-4D97-AF65-F5344CB8AC3E}">
        <p14:creationId xmlns:p14="http://schemas.microsoft.com/office/powerpoint/2010/main" val="1484460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39220069-AD37-1F40-B017-D2DB1E32AEAD}"/>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spTree>
    <p:extLst>
      <p:ext uri="{BB962C8B-B14F-4D97-AF65-F5344CB8AC3E}">
        <p14:creationId xmlns:p14="http://schemas.microsoft.com/office/powerpoint/2010/main" val="1256802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spTree>
    <p:extLst>
      <p:ext uri="{BB962C8B-B14F-4D97-AF65-F5344CB8AC3E}">
        <p14:creationId xmlns:p14="http://schemas.microsoft.com/office/powerpoint/2010/main" val="878610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1885-CFB0-394E-BED2-369724DE48B4}"/>
              </a:ext>
            </a:extLst>
          </p:cNvPr>
          <p:cNvSpPr>
            <a:spLocks noGrp="1"/>
          </p:cNvSpPr>
          <p:nvPr>
            <p:ph type="title"/>
          </p:nvPr>
        </p:nvSpPr>
        <p:spPr>
          <a:xfrm>
            <a:off x="628651" y="189563"/>
            <a:ext cx="7886700" cy="620669"/>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47D83AD7-D2A0-0F4C-885D-2BE400610745}"/>
              </a:ext>
            </a:extLst>
          </p:cNvPr>
          <p:cNvSpPr>
            <a:spLocks noGrp="1"/>
          </p:cNvSpPr>
          <p:nvPr>
            <p:ph sz="half" idx="1"/>
          </p:nvPr>
        </p:nvSpPr>
        <p:spPr>
          <a:xfrm>
            <a:off x="628651"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E0E8E47-23A1-7B4F-98A3-C1AE40A65AF1}"/>
              </a:ext>
            </a:extLst>
          </p:cNvPr>
          <p:cNvSpPr>
            <a:spLocks noGrp="1"/>
          </p:cNvSpPr>
          <p:nvPr>
            <p:ph sz="half" idx="2"/>
          </p:nvPr>
        </p:nvSpPr>
        <p:spPr>
          <a:xfrm>
            <a:off x="4648202"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4AA35A83-2C87-A04A-B1F7-53A72D76C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22B406-F58C-FE4E-AD34-0D0CBA1C6E76}"/>
              </a:ext>
            </a:extLst>
          </p:cNvPr>
          <p:cNvSpPr>
            <a:spLocks noGrp="1"/>
          </p:cNvSpPr>
          <p:nvPr>
            <p:ph type="sldNum" sz="quarter" idx="12"/>
          </p:nvPr>
        </p:nvSpPr>
        <p:spPr/>
        <p:txBody>
          <a:bodyPr/>
          <a:lstStyle/>
          <a:p>
            <a:fld id="{51F1AC64-B052-AA44-9FFA-523D4080C13E}" type="slidenum">
              <a:rPr lang="en-US" smtClean="0"/>
              <a:t>‹#›</a:t>
            </a:fld>
            <a:endParaRPr lang="en-US"/>
          </a:p>
        </p:txBody>
      </p:sp>
    </p:spTree>
    <p:extLst>
      <p:ext uri="{BB962C8B-B14F-4D97-AF65-F5344CB8AC3E}">
        <p14:creationId xmlns:p14="http://schemas.microsoft.com/office/powerpoint/2010/main" val="1074586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2B042-94BC-5643-8B4A-154C31DCF3AC}"/>
              </a:ext>
            </a:extLst>
          </p:cNvPr>
          <p:cNvSpPr>
            <a:spLocks noGrp="1"/>
          </p:cNvSpPr>
          <p:nvPr>
            <p:ph type="title"/>
          </p:nvPr>
        </p:nvSpPr>
        <p:spPr>
          <a:xfrm>
            <a:off x="630239" y="207726"/>
            <a:ext cx="7886700" cy="628187"/>
          </a:xfrm>
          <a:prstGeom prst="rect">
            <a:avLst/>
          </a:prstGeom>
        </p:spPr>
        <p:txBody>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CF0DF2B7-D033-9E4B-854C-0FA0DDFF1CC3}"/>
              </a:ext>
            </a:extLst>
          </p:cNvPr>
          <p:cNvSpPr>
            <a:spLocks noGrp="1"/>
          </p:cNvSpPr>
          <p:nvPr>
            <p:ph type="body" idx="1"/>
          </p:nvPr>
        </p:nvSpPr>
        <p:spPr>
          <a:xfrm>
            <a:off x="630240" y="961322"/>
            <a:ext cx="3868737"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0D1C5F8B-4603-F042-A472-5E6B551C254C}"/>
              </a:ext>
            </a:extLst>
          </p:cNvPr>
          <p:cNvSpPr>
            <a:spLocks noGrp="1"/>
          </p:cNvSpPr>
          <p:nvPr>
            <p:ph sz="half" idx="2"/>
          </p:nvPr>
        </p:nvSpPr>
        <p:spPr>
          <a:xfrm>
            <a:off x="630241" y="1491226"/>
            <a:ext cx="3868737"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B584A1F-D5C3-5541-8D40-0D1B72A9B8BC}"/>
              </a:ext>
            </a:extLst>
          </p:cNvPr>
          <p:cNvSpPr>
            <a:spLocks noGrp="1"/>
          </p:cNvSpPr>
          <p:nvPr>
            <p:ph type="body" sz="quarter" idx="3"/>
          </p:nvPr>
        </p:nvSpPr>
        <p:spPr>
          <a:xfrm>
            <a:off x="4629151" y="961323"/>
            <a:ext cx="3887788"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5EC5DF5D-FAA4-DB47-990B-07180CAEACD8}"/>
              </a:ext>
            </a:extLst>
          </p:cNvPr>
          <p:cNvSpPr>
            <a:spLocks noGrp="1"/>
          </p:cNvSpPr>
          <p:nvPr>
            <p:ph sz="quarter" idx="4"/>
          </p:nvPr>
        </p:nvSpPr>
        <p:spPr>
          <a:xfrm>
            <a:off x="4629151" y="1491226"/>
            <a:ext cx="3887788"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2037FA78-48CA-0948-AAF4-1A0B72A2403B}"/>
              </a:ext>
            </a:extLst>
          </p:cNvPr>
          <p:cNvSpPr>
            <a:spLocks noGrp="1"/>
          </p:cNvSpPr>
          <p:nvPr>
            <p:ph type="ftr" sz="quarter" idx="10"/>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02666E8-78C6-8641-82A0-5AF5E9876697}"/>
              </a:ext>
            </a:extLst>
          </p:cNvPr>
          <p:cNvSpPr>
            <a:spLocks noGrp="1"/>
          </p:cNvSpPr>
          <p:nvPr>
            <p:ph type="sldNum" sz="quarter" idx="11"/>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spTree>
    <p:extLst>
      <p:ext uri="{BB962C8B-B14F-4D97-AF65-F5344CB8AC3E}">
        <p14:creationId xmlns:p14="http://schemas.microsoft.com/office/powerpoint/2010/main" val="1108533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5400">
                <a:latin typeface="Arial"/>
                <a:cs typeface="Arial"/>
              </a:defRPr>
            </a:lvl1pPr>
          </a:lstStyle>
          <a:p>
            <a:r>
              <a:rPr lang="en-US" dirty="0"/>
              <a:t>Click to edit section title</a:t>
            </a:r>
          </a:p>
        </p:txBody>
      </p:sp>
      <p:sp>
        <p:nvSpPr>
          <p:cNvPr id="3" name="Subtitle 2"/>
          <p:cNvSpPr>
            <a:spLocks noGrp="1"/>
          </p:cNvSpPr>
          <p:nvPr>
            <p:ph type="subTitle" idx="1" hasCustomPrompt="1"/>
          </p:nvPr>
        </p:nvSpPr>
        <p:spPr>
          <a:xfrm>
            <a:off x="685800" y="2705233"/>
            <a:ext cx="6400800" cy="1314450"/>
          </a:xfrm>
          <a:prstGeom prst="rect">
            <a:avLst/>
          </a:prstGeom>
        </p:spPr>
        <p:txBody>
          <a:bodyPr/>
          <a:lstStyle>
            <a:lvl1pPr marL="0" indent="0" algn="l">
              <a:buNone/>
              <a:defRPr>
                <a:solidFill>
                  <a:srgbClr val="333333"/>
                </a:solidFill>
                <a:latin typeface="Arial"/>
                <a:cs typeface="Arial"/>
              </a:defRPr>
            </a:lvl1pPr>
            <a:lvl2pPr marL="457178" indent="0" algn="ctr">
              <a:buNone/>
              <a:defRPr>
                <a:solidFill>
                  <a:schemeClr val="tx1">
                    <a:tint val="75000"/>
                  </a:schemeClr>
                </a:solidFill>
              </a:defRPr>
            </a:lvl2pPr>
            <a:lvl3pPr marL="914354" indent="0" algn="ctr">
              <a:buNone/>
              <a:defRPr>
                <a:solidFill>
                  <a:schemeClr val="tx1">
                    <a:tint val="75000"/>
                  </a:schemeClr>
                </a:solidFill>
              </a:defRPr>
            </a:lvl3pPr>
            <a:lvl4pPr marL="1371532" indent="0" algn="ctr">
              <a:buNone/>
              <a:defRPr>
                <a:solidFill>
                  <a:schemeClr val="tx1">
                    <a:tint val="75000"/>
                  </a:schemeClr>
                </a:solidFill>
              </a:defRPr>
            </a:lvl4pPr>
            <a:lvl5pPr marL="1828709" indent="0" algn="ctr">
              <a:buNone/>
              <a:defRPr>
                <a:solidFill>
                  <a:schemeClr val="tx1">
                    <a:tint val="75000"/>
                  </a:schemeClr>
                </a:solidFill>
              </a:defRPr>
            </a:lvl5pPr>
            <a:lvl6pPr marL="2285886" indent="0" algn="ctr">
              <a:buNone/>
              <a:defRPr>
                <a:solidFill>
                  <a:schemeClr val="tx1">
                    <a:tint val="75000"/>
                  </a:schemeClr>
                </a:solidFill>
              </a:defRPr>
            </a:lvl6pPr>
            <a:lvl7pPr marL="2743062" indent="0" algn="ctr">
              <a:buNone/>
              <a:defRPr>
                <a:solidFill>
                  <a:schemeClr val="tx1">
                    <a:tint val="75000"/>
                  </a:schemeClr>
                </a:solidFill>
              </a:defRPr>
            </a:lvl7pPr>
            <a:lvl8pPr marL="3200240" indent="0" algn="ctr">
              <a:buNone/>
              <a:defRPr>
                <a:solidFill>
                  <a:schemeClr val="tx1">
                    <a:tint val="75000"/>
                  </a:schemeClr>
                </a:solidFill>
              </a:defRPr>
            </a:lvl8pPr>
            <a:lvl9pPr marL="3657418" indent="0" algn="ctr">
              <a:buNone/>
              <a:defRPr>
                <a:solidFill>
                  <a:schemeClr val="tx1">
                    <a:tint val="75000"/>
                  </a:schemeClr>
                </a:solidFill>
              </a:defRPr>
            </a:lvl9pPr>
          </a:lstStyle>
          <a:p>
            <a:r>
              <a:rPr lang="en-US" dirty="0"/>
              <a:t>Click to edit section subtitle</a:t>
            </a:r>
          </a:p>
        </p:txBody>
      </p:sp>
    </p:spTree>
    <p:extLst>
      <p:ext uri="{BB962C8B-B14F-4D97-AF65-F5344CB8AC3E}">
        <p14:creationId xmlns:p14="http://schemas.microsoft.com/office/powerpoint/2010/main" val="2171812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4400">
                <a:latin typeface="Arial"/>
                <a:cs typeface="Arial"/>
              </a:defRPr>
            </a:lvl1pPr>
          </a:lstStyle>
          <a:p>
            <a:r>
              <a:rPr lang="en-US" dirty="0"/>
              <a:t>Click to edit section title</a:t>
            </a:r>
          </a:p>
        </p:txBody>
      </p:sp>
      <p:sp>
        <p:nvSpPr>
          <p:cNvPr id="8" name="Footer Placeholder 2">
            <a:extLst>
              <a:ext uri="{FF2B5EF4-FFF2-40B4-BE49-F238E27FC236}">
                <a16:creationId xmlns:a16="http://schemas.microsoft.com/office/drawing/2014/main" id="{3B7BEF71-51F3-C94C-92AE-CA48B1A6AB64}"/>
              </a:ext>
            </a:extLst>
          </p:cNvPr>
          <p:cNvSpPr>
            <a:spLocks noGrp="1"/>
          </p:cNvSpPr>
          <p:nvPr>
            <p:ph type="ftr" sz="quarter" idx="3"/>
          </p:nvPr>
        </p:nvSpPr>
        <p:spPr>
          <a:xfrm>
            <a:off x="3330134" y="4897120"/>
            <a:ext cx="5732585" cy="347980"/>
          </a:xfrm>
        </p:spPr>
        <p:txBody>
          <a:bodyPr/>
          <a:lstStyle/>
          <a:p>
            <a:endParaRPr lang="en-US" dirty="0"/>
          </a:p>
        </p:txBody>
      </p:sp>
    </p:spTree>
    <p:extLst>
      <p:ext uri="{BB962C8B-B14F-4D97-AF65-F5344CB8AC3E}">
        <p14:creationId xmlns:p14="http://schemas.microsoft.com/office/powerpoint/2010/main" val="703372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5B435D9-7110-7C45-9F20-65AB113AA858}"/>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7768C4B5-A7AA-9749-A50B-A04A55AC7332}"/>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pic>
        <p:nvPicPr>
          <p:cNvPr id="11" name="Picture 10" descr="vcu-ppt-footer-gray.eps">
            <a:extLst>
              <a:ext uri="{FF2B5EF4-FFF2-40B4-BE49-F238E27FC236}">
                <a16:creationId xmlns:a16="http://schemas.microsoft.com/office/drawing/2014/main" id="{239BF7DB-0E61-6A4A-8806-648B4DEACCDB}"/>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2" y="4683929"/>
            <a:ext cx="3411413" cy="459569"/>
          </a:xfrm>
          <a:prstGeom prst="rect">
            <a:avLst/>
          </a:prstGeom>
          <a:effectLst>
            <a:outerShdw blurRad="152400" dist="25400" dir="16200000" sx="102000" sy="102000" algn="tl" rotWithShape="0">
              <a:srgbClr val="000000">
                <a:alpha val="20000"/>
              </a:srgbClr>
            </a:outerShdw>
          </a:effectLst>
        </p:spPr>
      </p:pic>
    </p:spTree>
    <p:extLst>
      <p:ext uri="{BB962C8B-B14F-4D97-AF65-F5344CB8AC3E}">
        <p14:creationId xmlns:p14="http://schemas.microsoft.com/office/powerpoint/2010/main" val="2552149960"/>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5" r:id="rId3"/>
    <p:sldLayoutId id="2147483761" r:id="rId4"/>
    <p:sldLayoutId id="2147483762" r:id="rId5"/>
    <p:sldLayoutId id="2147483763" r:id="rId6"/>
    <p:sldLayoutId id="2147483764" r:id="rId7"/>
  </p:sldLayoutIdLst>
  <p:hf hdr="0" dt="0"/>
  <p:txStyles>
    <p:titleStyle>
      <a:lvl1pPr algn="l" defTabSz="914354" rtl="0" eaLnBrk="1" latinLnBrk="0" hangingPunct="1">
        <a:lnSpc>
          <a:spcPct val="90000"/>
        </a:lnSpc>
        <a:spcBef>
          <a:spcPct val="0"/>
        </a:spcBef>
        <a:buNone/>
        <a:defRPr sz="3600" kern="1200">
          <a:solidFill>
            <a:srgbClr val="FFBA00"/>
          </a:solidFill>
          <a:latin typeface="Arial" panose="020B0604020202020204" pitchFamily="34" charset="0"/>
          <a:ea typeface="+mj-ea"/>
          <a:cs typeface="Arial" panose="020B0604020202020204" pitchFamily="34" charset="0"/>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CCCCCC"/>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CCCCCC"/>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CCCCCC"/>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image" Target="../media/image6.emf"/><Relationship Id="rId7"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9.emf"/><Relationship Id="rId5" Type="http://schemas.openxmlformats.org/officeDocument/2006/relationships/image" Target="../media/image8.emf"/><Relationship Id="rId4" Type="http://schemas.openxmlformats.org/officeDocument/2006/relationships/image" Target="../media/image7.png"/><Relationship Id="rId9" Type="http://schemas.openxmlformats.org/officeDocument/2006/relationships/image" Target="../media/image12.emf"/></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B2FE2-1D5F-784B-9611-758BA5D92DD6}"/>
              </a:ext>
            </a:extLst>
          </p:cNvPr>
          <p:cNvSpPr>
            <a:spLocks noGrp="1"/>
          </p:cNvSpPr>
          <p:nvPr>
            <p:ph type="ctrTitle"/>
          </p:nvPr>
        </p:nvSpPr>
        <p:spPr/>
        <p:txBody>
          <a:bodyPr/>
          <a:lstStyle/>
          <a:p>
            <a:r>
              <a:rPr lang="en-US" dirty="0"/>
              <a:t>Novel Support Vector Machines for Diverse Learning Paradigms</a:t>
            </a:r>
          </a:p>
        </p:txBody>
      </p:sp>
      <p:sp>
        <p:nvSpPr>
          <p:cNvPr id="3" name="Subtitle 2">
            <a:extLst>
              <a:ext uri="{FF2B5EF4-FFF2-40B4-BE49-F238E27FC236}">
                <a16:creationId xmlns:a16="http://schemas.microsoft.com/office/drawing/2014/main" id="{038E1430-5AAC-B64B-94AE-C82C68447B55}"/>
              </a:ext>
            </a:extLst>
          </p:cNvPr>
          <p:cNvSpPr>
            <a:spLocks noGrp="1"/>
          </p:cNvSpPr>
          <p:nvPr>
            <p:ph type="subTitle" idx="1"/>
          </p:nvPr>
        </p:nvSpPr>
        <p:spPr>
          <a:xfrm>
            <a:off x="640157" y="2713548"/>
            <a:ext cx="7831956" cy="1241425"/>
          </a:xfrm>
        </p:spPr>
        <p:txBody>
          <a:bodyPr/>
          <a:lstStyle/>
          <a:p>
            <a:r>
              <a:rPr lang="en-US" sz="2000" dirty="0"/>
              <a:t>Gabriella Melki, PhD. Candidate, Virginia Commonwealth University</a:t>
            </a:r>
          </a:p>
        </p:txBody>
      </p:sp>
      <p:sp>
        <p:nvSpPr>
          <p:cNvPr id="5" name="TextBox 4">
            <a:extLst>
              <a:ext uri="{FF2B5EF4-FFF2-40B4-BE49-F238E27FC236}">
                <a16:creationId xmlns:a16="http://schemas.microsoft.com/office/drawing/2014/main" id="{D92678FB-13BD-A844-BE10-1FF9008BD275}"/>
              </a:ext>
            </a:extLst>
          </p:cNvPr>
          <p:cNvSpPr txBox="1"/>
          <p:nvPr/>
        </p:nvSpPr>
        <p:spPr>
          <a:xfrm>
            <a:off x="640157" y="3562299"/>
            <a:ext cx="3435364" cy="923330"/>
          </a:xfrm>
          <a:prstGeom prst="rect">
            <a:avLst/>
          </a:prstGeom>
          <a:noFill/>
        </p:spPr>
        <p:txBody>
          <a:bodyPr wrap="none" rtlCol="0">
            <a:spAutoFit/>
          </a:bodyPr>
          <a:lstStyle/>
          <a:p>
            <a:pPr algn="ctr"/>
            <a:r>
              <a:rPr lang="en-US" dirty="0">
                <a:solidFill>
                  <a:srgbClr val="CCCCCC"/>
                </a:solidFill>
              </a:rPr>
              <a:t>Advisor: </a:t>
            </a:r>
            <a:r>
              <a:rPr lang="en-US" dirty="0">
                <a:solidFill>
                  <a:srgbClr val="E6E6E6"/>
                </a:solidFill>
              </a:rPr>
              <a:t>Dr. Alberto Cano</a:t>
            </a:r>
          </a:p>
          <a:p>
            <a:pPr algn="ctr"/>
            <a:r>
              <a:rPr lang="en-US" dirty="0">
                <a:solidFill>
                  <a:srgbClr val="E6E6E6"/>
                </a:solidFill>
              </a:rPr>
              <a:t>Assistant Professor</a:t>
            </a:r>
          </a:p>
          <a:p>
            <a:pPr algn="ctr"/>
            <a:r>
              <a:rPr lang="en-US" dirty="0">
                <a:solidFill>
                  <a:srgbClr val="E6E6E6"/>
                </a:solidFill>
              </a:rPr>
              <a:t>Virginia Commonwealth University</a:t>
            </a:r>
          </a:p>
        </p:txBody>
      </p:sp>
      <p:sp>
        <p:nvSpPr>
          <p:cNvPr id="6" name="TextBox 5">
            <a:extLst>
              <a:ext uri="{FF2B5EF4-FFF2-40B4-BE49-F238E27FC236}">
                <a16:creationId xmlns:a16="http://schemas.microsoft.com/office/drawing/2014/main" id="{19EDB8F1-1142-8D4C-BA5B-3E2ED75B8E96}"/>
              </a:ext>
            </a:extLst>
          </p:cNvPr>
          <p:cNvSpPr txBox="1"/>
          <p:nvPr/>
        </p:nvSpPr>
        <p:spPr>
          <a:xfrm>
            <a:off x="4921223" y="3562299"/>
            <a:ext cx="3009928" cy="923330"/>
          </a:xfrm>
          <a:prstGeom prst="rect">
            <a:avLst/>
          </a:prstGeom>
          <a:noFill/>
        </p:spPr>
        <p:txBody>
          <a:bodyPr wrap="none" rtlCol="0">
            <a:spAutoFit/>
          </a:bodyPr>
          <a:lstStyle/>
          <a:p>
            <a:pPr algn="ctr"/>
            <a:r>
              <a:rPr lang="en-US" dirty="0">
                <a:solidFill>
                  <a:srgbClr val="CCCCCC"/>
                </a:solidFill>
              </a:rPr>
              <a:t>Advisor:</a:t>
            </a:r>
            <a:r>
              <a:rPr lang="en-US" dirty="0">
                <a:solidFill>
                  <a:srgbClr val="E6E6E6"/>
                </a:solidFill>
              </a:rPr>
              <a:t> Dr. Sebastián Ventura</a:t>
            </a:r>
          </a:p>
          <a:p>
            <a:pPr algn="ctr"/>
            <a:r>
              <a:rPr lang="en-US" dirty="0">
                <a:solidFill>
                  <a:srgbClr val="E6E6E6"/>
                </a:solidFill>
              </a:rPr>
              <a:t>Professor</a:t>
            </a:r>
          </a:p>
          <a:p>
            <a:pPr algn="ctr"/>
            <a:r>
              <a:rPr lang="en-US" dirty="0">
                <a:solidFill>
                  <a:srgbClr val="E6E6E6"/>
                </a:solidFill>
              </a:rPr>
              <a:t>University of Córdoba</a:t>
            </a:r>
          </a:p>
        </p:txBody>
      </p:sp>
      <p:sp>
        <p:nvSpPr>
          <p:cNvPr id="8" name="Footer Placeholder 7">
            <a:extLst>
              <a:ext uri="{FF2B5EF4-FFF2-40B4-BE49-F238E27FC236}">
                <a16:creationId xmlns:a16="http://schemas.microsoft.com/office/drawing/2014/main" id="{A0053F12-4703-AD4E-9FFE-0BAA559EF9B0}"/>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B5844590-51ED-F044-A6AD-456EC83A11E1}"/>
              </a:ext>
            </a:extLst>
          </p:cNvPr>
          <p:cNvSpPr>
            <a:spLocks noGrp="1"/>
          </p:cNvSpPr>
          <p:nvPr>
            <p:ph type="sldNum" sz="quarter" idx="12"/>
          </p:nvPr>
        </p:nvSpPr>
        <p:spPr/>
        <p:txBody>
          <a:bodyPr/>
          <a:lstStyle/>
          <a:p>
            <a:fld id="{51F1AC64-B052-AA44-9FFA-523D4080C13E}" type="slidenum">
              <a:rPr lang="en-US" smtClean="0"/>
              <a:t>1</a:t>
            </a:fld>
            <a:endParaRPr lang="en-US" dirty="0"/>
          </a:p>
        </p:txBody>
      </p:sp>
    </p:spTree>
    <p:extLst>
      <p:ext uri="{BB962C8B-B14F-4D97-AF65-F5344CB8AC3E}">
        <p14:creationId xmlns:p14="http://schemas.microsoft.com/office/powerpoint/2010/main" val="942900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Multi-Target Learning</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10</a:t>
            </a:fld>
            <a:endParaRPr lang="en-US" dirty="0"/>
          </a:p>
        </p:txBody>
      </p:sp>
      <p:sp>
        <p:nvSpPr>
          <p:cNvPr id="6" name="Content Placeholder 9">
            <a:extLst>
              <a:ext uri="{FF2B5EF4-FFF2-40B4-BE49-F238E27FC236}">
                <a16:creationId xmlns:a16="http://schemas.microsoft.com/office/drawing/2014/main" id="{B228C043-55B1-184F-BF1F-3D45F00B1436}"/>
              </a:ext>
            </a:extLst>
          </p:cNvPr>
          <p:cNvSpPr>
            <a:spLocks noGrp="1"/>
          </p:cNvSpPr>
          <p:nvPr>
            <p:ph idx="1"/>
          </p:nvPr>
        </p:nvSpPr>
        <p:spPr>
          <a:xfrm>
            <a:off x="628651" y="925975"/>
            <a:ext cx="7886700" cy="3706350"/>
          </a:xfrm>
        </p:spPr>
        <p:txBody>
          <a:bodyPr/>
          <a:lstStyle/>
          <a:p>
            <a:r>
              <a:rPr lang="en-US" dirty="0"/>
              <a:t>Problem Transformation vs Algorithm Adaptation</a:t>
            </a:r>
          </a:p>
          <a:p>
            <a:pPr lvl="1"/>
            <a:r>
              <a:rPr lang="en-US" i="1" dirty="0"/>
              <a:t>Linear Target Combinations for MT Regression </a:t>
            </a:r>
          </a:p>
          <a:p>
            <a:pPr lvl="1"/>
            <a:r>
              <a:rPr lang="en-US" i="1" dirty="0"/>
              <a:t>Multi-Objective Random Forests </a:t>
            </a:r>
            <a:r>
              <a:rPr lang="en-US" dirty="0"/>
              <a:t>(MORF)</a:t>
            </a:r>
          </a:p>
          <a:p>
            <a:pPr marL="457177" lvl="1" indent="0">
              <a:buNone/>
            </a:pPr>
            <a:endParaRPr lang="en-US" dirty="0"/>
          </a:p>
          <a:p>
            <a:r>
              <a:rPr lang="en-US" dirty="0"/>
              <a:t>Classifier Chains:</a:t>
            </a:r>
          </a:p>
          <a:p>
            <a:pPr lvl="1"/>
            <a:r>
              <a:rPr lang="en-US" i="1" dirty="0"/>
              <a:t>RC</a:t>
            </a:r>
            <a:r>
              <a:rPr lang="en-US" dirty="0"/>
              <a:t>, </a:t>
            </a:r>
            <a:r>
              <a:rPr lang="en-US" i="1" dirty="0"/>
              <a:t>MTS</a:t>
            </a:r>
            <a:r>
              <a:rPr lang="en-US" dirty="0"/>
              <a:t>, </a:t>
            </a:r>
            <a:r>
              <a:rPr lang="en-US" i="1" dirty="0"/>
              <a:t>MTSC</a:t>
            </a:r>
            <a:r>
              <a:rPr lang="en-US" dirty="0"/>
              <a:t>, </a:t>
            </a:r>
            <a:r>
              <a:rPr lang="en-US" i="1" dirty="0"/>
              <a:t>ERC</a:t>
            </a:r>
            <a:r>
              <a:rPr lang="en-US" dirty="0"/>
              <a:t>, and </a:t>
            </a:r>
            <a:r>
              <a:rPr lang="en-US" i="1" dirty="0"/>
              <a:t>ERCC</a:t>
            </a:r>
            <a:r>
              <a:rPr lang="en-US" dirty="0"/>
              <a:t> </a:t>
            </a:r>
          </a:p>
          <a:p>
            <a:pPr lvl="1"/>
            <a:r>
              <a:rPr lang="en-US" dirty="0"/>
              <a:t>Two stages of iterative learning: </a:t>
            </a:r>
          </a:p>
          <a:p>
            <a:pPr lvl="2"/>
            <a:r>
              <a:rPr lang="en-US" dirty="0"/>
              <a:t>Building single-target model on the next chain component</a:t>
            </a:r>
          </a:p>
          <a:p>
            <a:pPr lvl="2"/>
            <a:r>
              <a:rPr lang="en-US" dirty="0"/>
              <a:t>Use the knowledge gained by the previous component to predict the next target in the chain, while using possible relationships the targets might have with one another. </a:t>
            </a:r>
          </a:p>
        </p:txBody>
      </p:sp>
    </p:spTree>
    <p:extLst>
      <p:ext uri="{BB962C8B-B14F-4D97-AF65-F5344CB8AC3E}">
        <p14:creationId xmlns:p14="http://schemas.microsoft.com/office/powerpoint/2010/main" val="1228501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Base-Line Multi-Target SVR</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11</a:t>
            </a:fld>
            <a:endParaRPr lang="en-US" dirty="0"/>
          </a:p>
        </p:txBody>
      </p:sp>
      <p:pic>
        <p:nvPicPr>
          <p:cNvPr id="11" name="Picture 10">
            <a:extLst>
              <a:ext uri="{FF2B5EF4-FFF2-40B4-BE49-F238E27FC236}">
                <a16:creationId xmlns:a16="http://schemas.microsoft.com/office/drawing/2014/main" id="{9EAE8A6D-D697-B54E-89D2-81DC8443D828}"/>
              </a:ext>
            </a:extLst>
          </p:cNvPr>
          <p:cNvPicPr>
            <a:picLocks noChangeAspect="1"/>
          </p:cNvPicPr>
          <p:nvPr/>
        </p:nvPicPr>
        <p:blipFill>
          <a:blip r:embed="rId3"/>
          <a:stretch>
            <a:fillRect/>
          </a:stretch>
        </p:blipFill>
        <p:spPr>
          <a:xfrm>
            <a:off x="4686627" y="925975"/>
            <a:ext cx="4157799" cy="3413502"/>
          </a:xfrm>
          <a:prstGeom prst="rect">
            <a:avLst/>
          </a:prstGeom>
        </p:spPr>
      </p:pic>
      <p:sp>
        <p:nvSpPr>
          <p:cNvPr id="13" name="Content Placeholder 12">
            <a:extLst>
              <a:ext uri="{FF2B5EF4-FFF2-40B4-BE49-F238E27FC236}">
                <a16:creationId xmlns:a16="http://schemas.microsoft.com/office/drawing/2014/main" id="{71A89F43-E0E8-1A49-92B9-38D94ADA3D37}"/>
              </a:ext>
            </a:extLst>
          </p:cNvPr>
          <p:cNvSpPr>
            <a:spLocks noGrp="1"/>
          </p:cNvSpPr>
          <p:nvPr>
            <p:ph idx="1"/>
          </p:nvPr>
        </p:nvSpPr>
        <p:spPr>
          <a:xfrm>
            <a:off x="628651" y="925975"/>
            <a:ext cx="3966536" cy="3706350"/>
          </a:xfrm>
        </p:spPr>
        <p:txBody>
          <a:bodyPr/>
          <a:lstStyle/>
          <a:p>
            <a:endParaRPr lang="en-US" dirty="0"/>
          </a:p>
        </p:txBody>
      </p:sp>
    </p:spTree>
    <p:extLst>
      <p:ext uri="{BB962C8B-B14F-4D97-AF65-F5344CB8AC3E}">
        <p14:creationId xmlns:p14="http://schemas.microsoft.com/office/powerpoint/2010/main" val="2534628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with Random Chains (SVRRC)</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12</a:t>
            </a:fld>
            <a:endParaRPr lang="en-US" dirty="0"/>
          </a:p>
        </p:txBody>
      </p:sp>
      <p:pic>
        <p:nvPicPr>
          <p:cNvPr id="8" name="Picture 7">
            <a:extLst>
              <a:ext uri="{FF2B5EF4-FFF2-40B4-BE49-F238E27FC236}">
                <a16:creationId xmlns:a16="http://schemas.microsoft.com/office/drawing/2014/main" id="{40C1E8AD-9A75-B442-8739-85209CA53F26}"/>
              </a:ext>
            </a:extLst>
          </p:cNvPr>
          <p:cNvPicPr>
            <a:picLocks noChangeAspect="1"/>
          </p:cNvPicPr>
          <p:nvPr/>
        </p:nvPicPr>
        <p:blipFill>
          <a:blip r:embed="rId3"/>
          <a:stretch>
            <a:fillRect/>
          </a:stretch>
        </p:blipFill>
        <p:spPr>
          <a:xfrm>
            <a:off x="4572001" y="996404"/>
            <a:ext cx="4283248" cy="3504476"/>
          </a:xfrm>
          <a:prstGeom prst="rect">
            <a:avLst/>
          </a:prstGeom>
        </p:spPr>
      </p:pic>
      <p:sp>
        <p:nvSpPr>
          <p:cNvPr id="10" name="Content Placeholder 9">
            <a:extLst>
              <a:ext uri="{FF2B5EF4-FFF2-40B4-BE49-F238E27FC236}">
                <a16:creationId xmlns:a16="http://schemas.microsoft.com/office/drawing/2014/main" id="{9B04F558-A588-9144-8548-87B2AC0EB68B}"/>
              </a:ext>
            </a:extLst>
          </p:cNvPr>
          <p:cNvSpPr>
            <a:spLocks noGrp="1"/>
          </p:cNvSpPr>
          <p:nvPr>
            <p:ph idx="1"/>
          </p:nvPr>
        </p:nvSpPr>
        <p:spPr>
          <a:xfrm>
            <a:off x="628651" y="925975"/>
            <a:ext cx="3943350" cy="3706350"/>
          </a:xfrm>
        </p:spPr>
        <p:txBody>
          <a:bodyPr/>
          <a:lstStyle/>
          <a:p>
            <a:endParaRPr lang="en-US"/>
          </a:p>
        </p:txBody>
      </p:sp>
    </p:spTree>
    <p:extLst>
      <p:ext uri="{BB962C8B-B14F-4D97-AF65-F5344CB8AC3E}">
        <p14:creationId xmlns:p14="http://schemas.microsoft.com/office/powerpoint/2010/main" val="3441136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max-Correlation Chain (SVRCC)</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13</a:t>
            </a:fld>
            <a:endParaRPr lang="en-US" dirty="0"/>
          </a:p>
        </p:txBody>
      </p:sp>
      <p:sp>
        <p:nvSpPr>
          <p:cNvPr id="6" name="Content Placeholder 9">
            <a:extLst>
              <a:ext uri="{FF2B5EF4-FFF2-40B4-BE49-F238E27FC236}">
                <a16:creationId xmlns:a16="http://schemas.microsoft.com/office/drawing/2014/main" id="{8EC729C0-089F-A846-AE4B-946A4E39E870}"/>
              </a:ext>
            </a:extLst>
          </p:cNvPr>
          <p:cNvSpPr>
            <a:spLocks noGrp="1"/>
          </p:cNvSpPr>
          <p:nvPr>
            <p:ph idx="1"/>
          </p:nvPr>
        </p:nvSpPr>
        <p:spPr>
          <a:xfrm>
            <a:off x="628651" y="925975"/>
            <a:ext cx="3943350" cy="3706350"/>
          </a:xfrm>
        </p:spPr>
        <p:txBody>
          <a:bodyPr/>
          <a:lstStyle/>
          <a:p>
            <a:endParaRPr lang="en-US"/>
          </a:p>
        </p:txBody>
      </p:sp>
      <p:pic>
        <p:nvPicPr>
          <p:cNvPr id="7" name="Picture 6">
            <a:extLst>
              <a:ext uri="{FF2B5EF4-FFF2-40B4-BE49-F238E27FC236}">
                <a16:creationId xmlns:a16="http://schemas.microsoft.com/office/drawing/2014/main" id="{1EAC0576-4897-8145-8C71-CC146437171A}"/>
              </a:ext>
            </a:extLst>
          </p:cNvPr>
          <p:cNvPicPr>
            <a:picLocks noChangeAspect="1"/>
          </p:cNvPicPr>
          <p:nvPr/>
        </p:nvPicPr>
        <p:blipFill>
          <a:blip r:embed="rId3"/>
          <a:stretch>
            <a:fillRect/>
          </a:stretch>
        </p:blipFill>
        <p:spPr>
          <a:xfrm>
            <a:off x="4599315" y="925975"/>
            <a:ext cx="4369328" cy="3574905"/>
          </a:xfrm>
          <a:prstGeom prst="rect">
            <a:avLst/>
          </a:prstGeom>
        </p:spPr>
      </p:pic>
    </p:spTree>
    <p:extLst>
      <p:ext uri="{BB962C8B-B14F-4D97-AF65-F5344CB8AC3E}">
        <p14:creationId xmlns:p14="http://schemas.microsoft.com/office/powerpoint/2010/main" val="1161498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Experimental Environment</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14</a:t>
            </a:fld>
            <a:endParaRPr lang="en-US" dirty="0"/>
          </a:p>
        </p:txBody>
      </p:sp>
      <p:pic>
        <p:nvPicPr>
          <p:cNvPr id="12" name="Content Placeholder 4">
            <a:extLst>
              <a:ext uri="{FF2B5EF4-FFF2-40B4-BE49-F238E27FC236}">
                <a16:creationId xmlns:a16="http://schemas.microsoft.com/office/drawing/2014/main" id="{37CB73CE-6F42-9542-BC11-6B1B1649D1F8}"/>
              </a:ext>
            </a:extLst>
          </p:cNvPr>
          <p:cNvPicPr>
            <a:picLocks noChangeAspect="1"/>
          </p:cNvPicPr>
          <p:nvPr/>
        </p:nvPicPr>
        <p:blipFill>
          <a:blip r:embed="rId3"/>
          <a:stretch>
            <a:fillRect/>
          </a:stretch>
        </p:blipFill>
        <p:spPr>
          <a:xfrm>
            <a:off x="5663987" y="849949"/>
            <a:ext cx="3119795" cy="3581303"/>
          </a:xfrm>
          <a:prstGeom prst="rect">
            <a:avLst/>
          </a:prstGeom>
        </p:spPr>
      </p:pic>
      <mc:AlternateContent xmlns:mc="http://schemas.openxmlformats.org/markup-compatibility/2006">
        <mc:Choice xmlns:a14="http://schemas.microsoft.com/office/drawing/2010/main" Requires="a14">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r>
                            <a:rPr lang="en-US" sz="1400" b="0" dirty="0">
                              <a:latin typeface="Arial" panose="020B0604020202020204" pitchFamily="34" charset="0"/>
                              <a:cs typeface="Arial" panose="020B0604020202020204" pitchFamily="34" charset="0"/>
                            </a:rPr>
                            <a:t>Average Correlation Coefficient (</a:t>
                          </a:r>
                          <a:r>
                            <a:rPr lang="en-US" sz="1400" b="0" dirty="0" err="1">
                              <a:latin typeface="Arial" panose="020B0604020202020204" pitchFamily="34" charset="0"/>
                              <a:cs typeface="Arial" panose="020B0604020202020204" pitchFamily="34" charset="0"/>
                            </a:rPr>
                            <a:t>aCC</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r>
                            <a:rPr lang="en-US" sz="1400" b="0" dirty="0">
                              <a:latin typeface="Arial" panose="020B0604020202020204" pitchFamily="34" charset="0"/>
                              <a:cs typeface="Arial" panose="020B0604020202020204" pitchFamily="34" charset="0"/>
                            </a:rPr>
                            <a:t>Mean Squared Error (MSE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r>
                            <a:rPr lang="en-US" sz="1400" b="0" dirty="0">
                              <a:latin typeface="Arial" panose="020B0604020202020204" pitchFamily="34" charset="0"/>
                              <a:cs typeface="Arial" panose="020B0604020202020204" pitchFamily="34" charset="0"/>
                            </a:rPr>
                            <a:t>Average Root Mean Squared Error (</a:t>
                          </a:r>
                          <a:r>
                            <a:rPr lang="en-US" sz="1400" b="0" dirty="0" err="1">
                              <a:latin typeface="Arial" panose="020B0604020202020204" pitchFamily="34" charset="0"/>
                              <a:cs typeface="Arial" panose="020B0604020202020204" pitchFamily="34" charset="0"/>
                            </a:rPr>
                            <a:t>aRMSE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r>
                            <a:rPr lang="en-US" sz="1400" b="0" dirty="0">
                              <a:latin typeface="Arial" panose="020B0604020202020204" pitchFamily="34" charset="0"/>
                              <a:cs typeface="Arial" panose="020B0604020202020204" pitchFamily="34" charset="0"/>
                            </a:rPr>
                            <a:t>Average Relative Root Mean Squared Error (</a:t>
                          </a:r>
                          <a:r>
                            <a:rPr lang="en-US" sz="1400" b="0" dirty="0" err="1">
                              <a:latin typeface="Arial" panose="020B0604020202020204" pitchFamily="34" charset="0"/>
                              <a:cs typeface="Arial" panose="020B0604020202020204" pitchFamily="34" charset="0"/>
                            </a:rPr>
                            <a:t>aRRMSE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Choice>
        <mc:Fallback>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92727" r="-89048" b="-287273"/>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12000" r="-89048" b="-216000"/>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83636" r="-89048" b="-96364"/>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4"/>
                          <a:stretch>
                            <a:fillRect t="-390741" r="-89048" b="1852"/>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Fallback>
      </mc:AlternateContent>
      <p:pic>
        <p:nvPicPr>
          <p:cNvPr id="14" name="Picture 13">
            <a:extLst>
              <a:ext uri="{FF2B5EF4-FFF2-40B4-BE49-F238E27FC236}">
                <a16:creationId xmlns:a16="http://schemas.microsoft.com/office/drawing/2014/main" id="{5AE67F6C-43B8-FF4C-B3C5-DB49598563AE}"/>
              </a:ext>
            </a:extLst>
          </p:cNvPr>
          <p:cNvPicPr>
            <a:picLocks noChangeAspect="1"/>
          </p:cNvPicPr>
          <p:nvPr/>
        </p:nvPicPr>
        <p:blipFill>
          <a:blip r:embed="rId5"/>
          <a:stretch>
            <a:fillRect/>
          </a:stretch>
        </p:blipFill>
        <p:spPr>
          <a:xfrm>
            <a:off x="3048985" y="849949"/>
            <a:ext cx="2025621" cy="874215"/>
          </a:xfrm>
          <a:prstGeom prst="rect">
            <a:avLst/>
          </a:prstGeom>
        </p:spPr>
      </p:pic>
      <p:pic>
        <p:nvPicPr>
          <p:cNvPr id="15" name="Picture 14">
            <a:extLst>
              <a:ext uri="{FF2B5EF4-FFF2-40B4-BE49-F238E27FC236}">
                <a16:creationId xmlns:a16="http://schemas.microsoft.com/office/drawing/2014/main" id="{975D2703-EE7E-0546-8C05-E2DC6FB8EE5A}"/>
              </a:ext>
            </a:extLst>
          </p:cNvPr>
          <p:cNvPicPr>
            <a:picLocks noChangeAspect="1"/>
          </p:cNvPicPr>
          <p:nvPr/>
        </p:nvPicPr>
        <p:blipFill>
          <a:blip r:embed="rId6"/>
          <a:stretch>
            <a:fillRect/>
          </a:stretch>
        </p:blipFill>
        <p:spPr>
          <a:xfrm>
            <a:off x="3142028" y="1812253"/>
            <a:ext cx="2305203" cy="521176"/>
          </a:xfrm>
          <a:prstGeom prst="rect">
            <a:avLst/>
          </a:prstGeom>
        </p:spPr>
      </p:pic>
      <p:pic>
        <p:nvPicPr>
          <p:cNvPr id="16" name="Picture 15">
            <a:extLst>
              <a:ext uri="{FF2B5EF4-FFF2-40B4-BE49-F238E27FC236}">
                <a16:creationId xmlns:a16="http://schemas.microsoft.com/office/drawing/2014/main" id="{E6676DB6-3EFF-2849-9F69-72941E03D685}"/>
              </a:ext>
            </a:extLst>
          </p:cNvPr>
          <p:cNvPicPr>
            <a:picLocks noChangeAspect="1"/>
          </p:cNvPicPr>
          <p:nvPr/>
        </p:nvPicPr>
        <p:blipFill>
          <a:blip r:embed="rId7"/>
          <a:stretch>
            <a:fillRect/>
          </a:stretch>
        </p:blipFill>
        <p:spPr>
          <a:xfrm>
            <a:off x="2714011" y="2501835"/>
            <a:ext cx="2360595" cy="533699"/>
          </a:xfrm>
          <a:prstGeom prst="rect">
            <a:avLst/>
          </a:prstGeom>
        </p:spPr>
      </p:pic>
      <p:pic>
        <p:nvPicPr>
          <p:cNvPr id="17" name="Picture 16">
            <a:extLst>
              <a:ext uri="{FF2B5EF4-FFF2-40B4-BE49-F238E27FC236}">
                <a16:creationId xmlns:a16="http://schemas.microsoft.com/office/drawing/2014/main" id="{81483921-E6C8-3648-B47E-26F6C8621DBA}"/>
              </a:ext>
            </a:extLst>
          </p:cNvPr>
          <p:cNvPicPr>
            <a:picLocks noChangeAspect="1"/>
          </p:cNvPicPr>
          <p:nvPr/>
        </p:nvPicPr>
        <p:blipFill>
          <a:blip r:embed="rId8"/>
          <a:stretch>
            <a:fillRect/>
          </a:stretch>
        </p:blipFill>
        <p:spPr>
          <a:xfrm>
            <a:off x="2743195" y="3128896"/>
            <a:ext cx="2306407" cy="521448"/>
          </a:xfrm>
          <a:prstGeom prst="rect">
            <a:avLst/>
          </a:prstGeom>
        </p:spPr>
      </p:pic>
      <p:pic>
        <p:nvPicPr>
          <p:cNvPr id="18" name="Picture 17">
            <a:extLst>
              <a:ext uri="{FF2B5EF4-FFF2-40B4-BE49-F238E27FC236}">
                <a16:creationId xmlns:a16="http://schemas.microsoft.com/office/drawing/2014/main" id="{73A11176-E2FB-6146-99EC-90FAE6A0F47F}"/>
              </a:ext>
            </a:extLst>
          </p:cNvPr>
          <p:cNvPicPr>
            <a:picLocks noChangeAspect="1"/>
          </p:cNvPicPr>
          <p:nvPr/>
        </p:nvPicPr>
        <p:blipFill>
          <a:blip r:embed="rId9"/>
          <a:stretch>
            <a:fillRect/>
          </a:stretch>
        </p:blipFill>
        <p:spPr>
          <a:xfrm>
            <a:off x="2768199" y="3784188"/>
            <a:ext cx="2306407" cy="521449"/>
          </a:xfrm>
          <a:prstGeom prst="rect">
            <a:avLst/>
          </a:prstGeom>
        </p:spPr>
      </p:pic>
    </p:spTree>
    <p:extLst>
      <p:ext uri="{BB962C8B-B14F-4D97-AF65-F5344CB8AC3E}">
        <p14:creationId xmlns:p14="http://schemas.microsoft.com/office/powerpoint/2010/main" val="17345425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15</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702636" y="833378"/>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pic>
        <p:nvPicPr>
          <p:cNvPr id="8" name="Picture 7">
            <a:extLst>
              <a:ext uri="{FF2B5EF4-FFF2-40B4-BE49-F238E27FC236}">
                <a16:creationId xmlns:a16="http://schemas.microsoft.com/office/drawing/2014/main" id="{765D6FC8-E100-6B44-9295-FCC4F4310CB0}"/>
              </a:ext>
            </a:extLst>
          </p:cNvPr>
          <p:cNvPicPr>
            <a:picLocks noChangeAspect="1"/>
          </p:cNvPicPr>
          <p:nvPr/>
        </p:nvPicPr>
        <p:blipFill>
          <a:blip r:embed="rId3"/>
          <a:stretch>
            <a:fillRect/>
          </a:stretch>
        </p:blipFill>
        <p:spPr>
          <a:xfrm>
            <a:off x="6624271" y="0"/>
            <a:ext cx="1384299" cy="5746939"/>
          </a:xfrm>
          <a:prstGeom prst="rect">
            <a:avLst/>
          </a:prstGeom>
        </p:spPr>
      </p:pic>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cxnSp>
        <p:nvCxnSpPr>
          <p:cNvPr id="10" name="Straight Connector 9">
            <a:extLst>
              <a:ext uri="{FF2B5EF4-FFF2-40B4-BE49-F238E27FC236}">
                <a16:creationId xmlns:a16="http://schemas.microsoft.com/office/drawing/2014/main" id="{2877A2BC-37E5-1B46-8FAF-277444D6483F}"/>
              </a:ext>
            </a:extLst>
          </p:cNvPr>
          <p:cNvCxnSpPr>
            <a:cxnSpLocks/>
          </p:cNvCxnSpPr>
          <p:nvPr/>
        </p:nvCxnSpPr>
        <p:spPr>
          <a:xfrm>
            <a:off x="473572" y="777210"/>
            <a:ext cx="8041779" cy="0"/>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92EF63BF-C242-AA43-9182-081662DDD13F}"/>
              </a:ext>
            </a:extLst>
          </p:cNvPr>
          <p:cNvPicPr>
            <a:picLocks noChangeAspect="1"/>
          </p:cNvPicPr>
          <p:nvPr/>
        </p:nvPicPr>
        <p:blipFill>
          <a:blip r:embed="rId4"/>
          <a:stretch>
            <a:fillRect/>
          </a:stretch>
        </p:blipFill>
        <p:spPr>
          <a:xfrm>
            <a:off x="1106052" y="833378"/>
            <a:ext cx="5440680" cy="4038933"/>
          </a:xfrm>
          <a:prstGeom prst="rect">
            <a:avLst/>
          </a:prstGeom>
        </p:spPr>
      </p:pic>
    </p:spTree>
    <p:extLst>
      <p:ext uri="{BB962C8B-B14F-4D97-AF65-F5344CB8AC3E}">
        <p14:creationId xmlns:p14="http://schemas.microsoft.com/office/powerpoint/2010/main" val="2837526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16</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cxnSp>
        <p:nvCxnSpPr>
          <p:cNvPr id="10" name="Straight Connector 9">
            <a:extLst>
              <a:ext uri="{FF2B5EF4-FFF2-40B4-BE49-F238E27FC236}">
                <a16:creationId xmlns:a16="http://schemas.microsoft.com/office/drawing/2014/main" id="{2877A2BC-37E5-1B46-8FAF-277444D6483F}"/>
              </a:ext>
            </a:extLst>
          </p:cNvPr>
          <p:cNvCxnSpPr>
            <a:cxnSpLocks/>
          </p:cNvCxnSpPr>
          <p:nvPr/>
        </p:nvCxnSpPr>
        <p:spPr>
          <a:xfrm>
            <a:off x="473572" y="777210"/>
            <a:ext cx="8041779" cy="0"/>
          </a:xfrm>
          <a:prstGeom prst="line">
            <a:avLst/>
          </a:prstGeom>
        </p:spPr>
        <p:style>
          <a:lnRef idx="1">
            <a:schemeClr val="dk1"/>
          </a:lnRef>
          <a:fillRef idx="0">
            <a:schemeClr val="dk1"/>
          </a:fillRef>
          <a:effectRef idx="0">
            <a:schemeClr val="dk1"/>
          </a:effectRef>
          <a:fontRef idx="minor">
            <a:schemeClr val="tx1"/>
          </a:fontRef>
        </p:style>
      </p:cxnSp>
      <p:pic>
        <p:nvPicPr>
          <p:cNvPr id="12" name="Picture 11">
            <a:extLst>
              <a:ext uri="{FF2B5EF4-FFF2-40B4-BE49-F238E27FC236}">
                <a16:creationId xmlns:a16="http://schemas.microsoft.com/office/drawing/2014/main" id="{F347DD39-1FE7-C445-B435-14F5F6DA5A84}"/>
              </a:ext>
            </a:extLst>
          </p:cNvPr>
          <p:cNvPicPr>
            <a:picLocks noChangeAspect="1"/>
          </p:cNvPicPr>
          <p:nvPr/>
        </p:nvPicPr>
        <p:blipFill>
          <a:blip r:embed="rId3"/>
          <a:stretch>
            <a:fillRect/>
          </a:stretch>
        </p:blipFill>
        <p:spPr>
          <a:xfrm>
            <a:off x="6916755" y="750354"/>
            <a:ext cx="1014396" cy="4211282"/>
          </a:xfrm>
          <a:prstGeom prst="rect">
            <a:avLst/>
          </a:prstGeom>
        </p:spPr>
      </p:pic>
      <p:pic>
        <p:nvPicPr>
          <p:cNvPr id="23" name="Picture 22">
            <a:extLst>
              <a:ext uri="{FF2B5EF4-FFF2-40B4-BE49-F238E27FC236}">
                <a16:creationId xmlns:a16="http://schemas.microsoft.com/office/drawing/2014/main" id="{F6AE5CEB-F250-904A-97DD-D8744E382B70}"/>
              </a:ext>
            </a:extLst>
          </p:cNvPr>
          <p:cNvPicPr>
            <a:picLocks noChangeAspect="1"/>
          </p:cNvPicPr>
          <p:nvPr/>
        </p:nvPicPr>
        <p:blipFill>
          <a:blip r:embed="rId4"/>
          <a:stretch>
            <a:fillRect/>
          </a:stretch>
        </p:blipFill>
        <p:spPr>
          <a:xfrm>
            <a:off x="1145872" y="833378"/>
            <a:ext cx="5467794" cy="4035184"/>
          </a:xfrm>
          <a:prstGeom prst="rect">
            <a:avLst/>
          </a:prstGeom>
        </p:spPr>
      </p:pic>
    </p:spTree>
    <p:extLst>
      <p:ext uri="{BB962C8B-B14F-4D97-AF65-F5344CB8AC3E}">
        <p14:creationId xmlns:p14="http://schemas.microsoft.com/office/powerpoint/2010/main" val="23946702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17</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Multi-Target Regression Conclusions</a:t>
            </a:r>
          </a:p>
        </p:txBody>
      </p:sp>
      <p:cxnSp>
        <p:nvCxnSpPr>
          <p:cNvPr id="10" name="Straight Connector 9">
            <a:extLst>
              <a:ext uri="{FF2B5EF4-FFF2-40B4-BE49-F238E27FC236}">
                <a16:creationId xmlns:a16="http://schemas.microsoft.com/office/drawing/2014/main" id="{2877A2BC-37E5-1B46-8FAF-277444D6483F}"/>
              </a:ext>
            </a:extLst>
          </p:cNvPr>
          <p:cNvCxnSpPr>
            <a:cxnSpLocks/>
          </p:cNvCxnSpPr>
          <p:nvPr/>
        </p:nvCxnSpPr>
        <p:spPr>
          <a:xfrm>
            <a:off x="473572" y="777210"/>
            <a:ext cx="8041779" cy="0"/>
          </a:xfrm>
          <a:prstGeom prst="line">
            <a:avLst/>
          </a:prstGeom>
        </p:spPr>
        <p:style>
          <a:lnRef idx="1">
            <a:schemeClr val="dk1"/>
          </a:lnRef>
          <a:fillRef idx="0">
            <a:schemeClr val="dk1"/>
          </a:fillRef>
          <a:effectRef idx="0">
            <a:schemeClr val="dk1"/>
          </a:effectRef>
          <a:fontRef idx="minor">
            <a:schemeClr val="tx1"/>
          </a:fontRef>
        </p:style>
      </p:cxnSp>
      <p:sp>
        <p:nvSpPr>
          <p:cNvPr id="11" name="Content Placeholder 2">
            <a:extLst>
              <a:ext uri="{FF2B5EF4-FFF2-40B4-BE49-F238E27FC236}">
                <a16:creationId xmlns:a16="http://schemas.microsoft.com/office/drawing/2014/main" id="{DA82A071-C644-8A4B-BAC2-DB82C8297BDD}"/>
              </a:ext>
            </a:extLst>
          </p:cNvPr>
          <p:cNvSpPr>
            <a:spLocks noGrp="1"/>
          </p:cNvSpPr>
          <p:nvPr>
            <p:ph idx="1"/>
          </p:nvPr>
        </p:nvSpPr>
        <p:spPr>
          <a:xfrm>
            <a:off x="628651" y="925975"/>
            <a:ext cx="7886700" cy="3706350"/>
          </a:xfrm>
        </p:spPr>
        <p:txBody>
          <a:bodyPr/>
          <a:lstStyle/>
          <a:p>
            <a:r>
              <a:rPr lang="en-US" sz="1800" dirty="0"/>
              <a:t>Results show the superior performance of using the SVR method as a </a:t>
            </a:r>
            <a:r>
              <a:rPr lang="en-US" sz="1800" b="1" dirty="0"/>
              <a:t>base-line model</a:t>
            </a:r>
            <a:r>
              <a:rPr lang="en-US" sz="1800" dirty="0"/>
              <a:t>, rather than regression trees as used in MORF. </a:t>
            </a:r>
          </a:p>
          <a:p>
            <a:r>
              <a:rPr lang="en-US" sz="1800" dirty="0"/>
              <a:t>SVRRC’s results highlighted the importance </a:t>
            </a:r>
            <a:r>
              <a:rPr lang="en-US" sz="1800" b="1" dirty="0"/>
              <a:t>exploiting relationships </a:t>
            </a:r>
            <a:r>
              <a:rPr lang="en-US" sz="1800" dirty="0"/>
              <a:t>among the target variables during training. </a:t>
            </a:r>
          </a:p>
          <a:p>
            <a:r>
              <a:rPr lang="en-US" sz="1800" dirty="0"/>
              <a:t>The results show the superiority of using the SVRCC method:</a:t>
            </a:r>
          </a:p>
          <a:p>
            <a:pPr lvl="1"/>
            <a:r>
              <a:rPr lang="en-US" sz="1600" dirty="0"/>
              <a:t>Ranked the best in all quality metrics and second best in terms of run time. </a:t>
            </a:r>
          </a:p>
          <a:p>
            <a:pPr lvl="1"/>
            <a:r>
              <a:rPr lang="en-US" sz="1600" dirty="0"/>
              <a:t>SVRCC performed better than the two other contributions proposed</a:t>
            </a:r>
          </a:p>
          <a:p>
            <a:pPr lvl="1"/>
            <a:r>
              <a:rPr lang="en-US" sz="1600" dirty="0"/>
              <a:t>This shows that the targets’ </a:t>
            </a:r>
            <a:r>
              <a:rPr lang="en-US" sz="1600" b="1" dirty="0"/>
              <a:t>maximum correlation does positively contribute toward model training</a:t>
            </a:r>
          </a:p>
          <a:p>
            <a:r>
              <a:rPr lang="en-US" sz="1800" dirty="0"/>
              <a:t>Significant differences exist between the proposed algorithms against the methods compared. </a:t>
            </a:r>
          </a:p>
        </p:txBody>
      </p:sp>
    </p:spTree>
    <p:extLst>
      <p:ext uri="{BB962C8B-B14F-4D97-AF65-F5344CB8AC3E}">
        <p14:creationId xmlns:p14="http://schemas.microsoft.com/office/powerpoint/2010/main" val="14644798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216D0-2943-CF46-8799-53340E80757C}"/>
              </a:ext>
            </a:extLst>
          </p:cNvPr>
          <p:cNvSpPr>
            <a:spLocks noGrp="1"/>
          </p:cNvSpPr>
          <p:nvPr>
            <p:ph type="ctrTitle"/>
          </p:nvPr>
        </p:nvSpPr>
        <p:spPr/>
        <p:txBody>
          <a:bodyPr/>
          <a:lstStyle/>
          <a:p>
            <a:r>
              <a:rPr lang="en-US" dirty="0"/>
              <a:t>Multi-Instance SVM using Bag Representatives</a:t>
            </a:r>
          </a:p>
        </p:txBody>
      </p:sp>
      <p:sp>
        <p:nvSpPr>
          <p:cNvPr id="3" name="Footer Placeholder 2">
            <a:extLst>
              <a:ext uri="{FF2B5EF4-FFF2-40B4-BE49-F238E27FC236}">
                <a16:creationId xmlns:a16="http://schemas.microsoft.com/office/drawing/2014/main" id="{848BEBCA-F34A-BB42-ABD3-D8F4AF87B879}"/>
              </a:ext>
            </a:extLst>
          </p:cNvPr>
          <p:cNvSpPr>
            <a:spLocks noGrp="1"/>
          </p:cNvSpPr>
          <p:nvPr>
            <p:ph type="ftr" sz="quarter" idx="3"/>
          </p:nvPr>
        </p:nvSpPr>
        <p:spPr>
          <a:xfrm>
            <a:off x="3065974" y="4897120"/>
            <a:ext cx="5732585" cy="347980"/>
          </a:xfrm>
        </p:spPr>
        <p:txBody>
          <a:bodyPr/>
          <a:lstStyle/>
          <a:p>
            <a:r>
              <a:rPr lang="en-US" dirty="0"/>
              <a:t>G. Melki et al. “MIRSVM: Multi-Instance Support Vector Machine with Bag Representatives”. Pattern Recognition, vol. 79, 228-241, 2018.</a:t>
            </a:r>
          </a:p>
          <a:p>
            <a:endParaRPr lang="en-US" sz="100" dirty="0"/>
          </a:p>
          <a:p>
            <a:endParaRPr lang="en-US" dirty="0"/>
          </a:p>
        </p:txBody>
      </p:sp>
    </p:spTree>
    <p:extLst>
      <p:ext uri="{BB962C8B-B14F-4D97-AF65-F5344CB8AC3E}">
        <p14:creationId xmlns:p14="http://schemas.microsoft.com/office/powerpoint/2010/main" val="14251778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81BB6-5609-DD41-9923-5379588E6B40}"/>
              </a:ext>
            </a:extLst>
          </p:cNvPr>
          <p:cNvSpPr>
            <a:spLocks noGrp="1"/>
          </p:cNvSpPr>
          <p:nvPr>
            <p:ph type="ctrTitle"/>
          </p:nvPr>
        </p:nvSpPr>
        <p:spPr/>
        <p:txBody>
          <a:bodyPr/>
          <a:lstStyle/>
          <a:p>
            <a:r>
              <a:rPr lang="en-US" dirty="0"/>
              <a:t>Online SVM using Worst-Violators</a:t>
            </a:r>
          </a:p>
        </p:txBody>
      </p:sp>
      <p:sp>
        <p:nvSpPr>
          <p:cNvPr id="6" name="Footer Placeholder 2">
            <a:extLst>
              <a:ext uri="{FF2B5EF4-FFF2-40B4-BE49-F238E27FC236}">
                <a16:creationId xmlns:a16="http://schemas.microsoft.com/office/drawing/2014/main" id="{F0A55CD4-C387-774F-8F3D-D5AAC79BC5EE}"/>
              </a:ext>
            </a:extLst>
          </p:cNvPr>
          <p:cNvSpPr>
            <a:spLocks noGrp="1"/>
          </p:cNvSpPr>
          <p:nvPr>
            <p:ph type="ftr" sz="quarter" idx="3"/>
          </p:nvPr>
        </p:nvSpPr>
        <p:spPr>
          <a:xfrm>
            <a:off x="3065974" y="4897120"/>
            <a:ext cx="5732585" cy="34798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sz="100" dirty="0"/>
          </a:p>
          <a:p>
            <a:endParaRPr lang="en-US" dirty="0"/>
          </a:p>
        </p:txBody>
      </p:sp>
    </p:spTree>
    <p:extLst>
      <p:ext uri="{BB962C8B-B14F-4D97-AF65-F5344CB8AC3E}">
        <p14:creationId xmlns:p14="http://schemas.microsoft.com/office/powerpoint/2010/main" val="3601875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C1414-EFE0-0146-B922-EAA286A956E6}"/>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FD04BC78-A390-DA4C-BE10-E8FAA904244B}"/>
              </a:ext>
            </a:extLst>
          </p:cNvPr>
          <p:cNvSpPr>
            <a:spLocks noGrp="1"/>
          </p:cNvSpPr>
          <p:nvPr>
            <p:ph idx="1"/>
          </p:nvPr>
        </p:nvSpPr>
        <p:spPr>
          <a:xfrm>
            <a:off x="628651" y="925975"/>
            <a:ext cx="7886700" cy="3706350"/>
          </a:xfrm>
        </p:spPr>
        <p:txBody>
          <a:bodyPr/>
          <a:lstStyle/>
          <a:p>
            <a:endParaRPr lang="en-US" dirty="0"/>
          </a:p>
        </p:txBody>
      </p:sp>
      <p:sp>
        <p:nvSpPr>
          <p:cNvPr id="7" name="Slide Number Placeholder 6">
            <a:extLst>
              <a:ext uri="{FF2B5EF4-FFF2-40B4-BE49-F238E27FC236}">
                <a16:creationId xmlns:a16="http://schemas.microsoft.com/office/drawing/2014/main" id="{C6BF7974-725A-6E46-91CB-F5FBFB9E845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a:t>
            </a:fld>
            <a:endParaRPr lang="en-US" dirty="0"/>
          </a:p>
        </p:txBody>
      </p:sp>
    </p:spTree>
    <p:extLst>
      <p:ext uri="{BB962C8B-B14F-4D97-AF65-F5344CB8AC3E}">
        <p14:creationId xmlns:p14="http://schemas.microsoft.com/office/powerpoint/2010/main" val="42083659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35D4-A48D-0840-8E96-3272DC53CD28}"/>
              </a:ext>
            </a:extLst>
          </p:cNvPr>
          <p:cNvSpPr>
            <a:spLocks noGrp="1"/>
          </p:cNvSpPr>
          <p:nvPr>
            <p:ph type="ctrTitle"/>
          </p:nvPr>
        </p:nvSpPr>
        <p:spPr/>
        <p:txBody>
          <a:bodyPr/>
          <a:lstStyle/>
          <a:p>
            <a:r>
              <a:rPr lang="en-US" dirty="0"/>
              <a:t>OLLAWV for Batched Data Streams</a:t>
            </a:r>
          </a:p>
        </p:txBody>
      </p:sp>
    </p:spTree>
    <p:extLst>
      <p:ext uri="{BB962C8B-B14F-4D97-AF65-F5344CB8AC3E}">
        <p14:creationId xmlns:p14="http://schemas.microsoft.com/office/powerpoint/2010/main" val="18952904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91A9106D-8C76-B14A-91C9-827912A51AB5}"/>
              </a:ext>
            </a:extLst>
          </p:cNvPr>
          <p:cNvSpPr>
            <a:spLocks noGrp="1"/>
          </p:cNvSpPr>
          <p:nvPr>
            <p:ph type="ftr" sz="quarter" idx="3"/>
          </p:nvPr>
        </p:nvSpPr>
        <p:spPr>
          <a:xfrm>
            <a:off x="3314633" y="4922056"/>
            <a:ext cx="3086100" cy="168250"/>
          </a:xfrm>
        </p:spPr>
        <p:txBody>
          <a:bodyPr/>
          <a:lstStyle/>
          <a:p>
            <a:endParaRPr lang="en-US" dirty="0"/>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21</a:t>
            </a:fld>
            <a:endParaRPr lang="en-US" dirty="0"/>
          </a:p>
        </p:txBody>
      </p:sp>
    </p:spTree>
    <p:extLst>
      <p:ext uri="{BB962C8B-B14F-4D97-AF65-F5344CB8AC3E}">
        <p14:creationId xmlns:p14="http://schemas.microsoft.com/office/powerpoint/2010/main" val="8527161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4981-48BF-6E48-AEBF-8F2949E418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D1147E68-03B4-F34B-AE92-855259B54C2B}"/>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5C089430-3F45-484A-AD0E-F24361FDEA09}"/>
              </a:ext>
            </a:extLst>
          </p:cNvPr>
          <p:cNvSpPr>
            <a:spLocks noGrp="1"/>
          </p:cNvSpPr>
          <p:nvPr>
            <p:ph type="ftr" sz="quarter" idx="3"/>
          </p:nvPr>
        </p:nvSpPr>
        <p:spPr>
          <a:xfrm>
            <a:off x="3314633" y="4922056"/>
            <a:ext cx="3086100" cy="168250"/>
          </a:xfrm>
        </p:spPr>
        <p:txBody>
          <a:bodyPr/>
          <a:lstStyle/>
          <a:p>
            <a:endParaRPr lang="en-US" dirty="0"/>
          </a:p>
        </p:txBody>
      </p:sp>
      <p:sp>
        <p:nvSpPr>
          <p:cNvPr id="6" name="Slide Number Placeholder 5">
            <a:extLst>
              <a:ext uri="{FF2B5EF4-FFF2-40B4-BE49-F238E27FC236}">
                <a16:creationId xmlns:a16="http://schemas.microsoft.com/office/drawing/2014/main" id="{F289F857-3C15-1A44-BDC3-CC2AD1456528}"/>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22</a:t>
            </a:fld>
            <a:endParaRPr lang="en-US" dirty="0"/>
          </a:p>
        </p:txBody>
      </p:sp>
    </p:spTree>
    <p:extLst>
      <p:ext uri="{BB962C8B-B14F-4D97-AF65-F5344CB8AC3E}">
        <p14:creationId xmlns:p14="http://schemas.microsoft.com/office/powerpoint/2010/main" val="287101182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67DA9-1DEA-D146-A9E0-543A8EA48421}"/>
              </a:ext>
            </a:extLst>
          </p:cNvPr>
          <p:cNvSpPr>
            <a:spLocks noGrp="1"/>
          </p:cNvSpPr>
          <p:nvPr>
            <p:ph type="title"/>
          </p:nvPr>
        </p:nvSpPr>
        <p:spPr/>
        <p:txBody>
          <a:bodyPr/>
          <a:lstStyle/>
          <a:p>
            <a:r>
              <a:rPr lang="en-US" dirty="0"/>
              <a:t>Publications</a:t>
            </a:r>
          </a:p>
        </p:txBody>
      </p:sp>
      <p:sp>
        <p:nvSpPr>
          <p:cNvPr id="5" name="Content Placeholder 2">
            <a:extLst>
              <a:ext uri="{FF2B5EF4-FFF2-40B4-BE49-F238E27FC236}">
                <a16:creationId xmlns:a16="http://schemas.microsoft.com/office/drawing/2014/main" id="{62C837ED-6194-2C42-92BF-D73C2C57CDB9}"/>
              </a:ext>
            </a:extLst>
          </p:cNvPr>
          <p:cNvSpPr>
            <a:spLocks noGrp="1"/>
          </p:cNvSpPr>
          <p:nvPr>
            <p:ph idx="1"/>
          </p:nvPr>
        </p:nvSpPr>
        <p:spPr>
          <a:xfrm>
            <a:off x="2874839" y="833378"/>
            <a:ext cx="5640512" cy="3706350"/>
          </a:xfrm>
        </p:spPr>
        <p:txBody>
          <a:bodyPr/>
          <a:lstStyle/>
          <a:p>
            <a:pPr marL="0" indent="0">
              <a:buNone/>
            </a:pPr>
            <a:r>
              <a:rPr lang="en-US" sz="2000" dirty="0"/>
              <a:t>[1] </a:t>
            </a:r>
            <a:r>
              <a:rPr lang="en-US" sz="2000" b="1" dirty="0"/>
              <a:t>G. Melki</a:t>
            </a:r>
            <a:r>
              <a:rPr lang="en-US" sz="2000" dirty="0"/>
              <a:t>, A. Cano, V. </a:t>
            </a:r>
            <a:r>
              <a:rPr lang="en-US" sz="2000" dirty="0" err="1"/>
              <a:t>Kecman</a:t>
            </a:r>
            <a:r>
              <a:rPr lang="en-US" sz="2000" dirty="0"/>
              <a:t>, S. Ventura. “</a:t>
            </a:r>
            <a:r>
              <a:rPr lang="en-US" sz="2000" i="1" dirty="0"/>
              <a:t>Multi-target support vector regression via correlation regressor chains</a:t>
            </a:r>
            <a:r>
              <a:rPr lang="en-US" sz="2000" dirty="0"/>
              <a:t>”. Information Sciences, vol. 415-416, pp. 53–69, 2017. </a:t>
            </a:r>
          </a:p>
          <a:p>
            <a:pPr marL="0" indent="0">
              <a:buNone/>
            </a:pPr>
            <a:r>
              <a:rPr lang="en-US" sz="2000" dirty="0"/>
              <a:t>		Impact Factor: </a:t>
            </a:r>
            <a:r>
              <a:rPr lang="en-US" sz="2000" b="1" dirty="0"/>
              <a:t>4.832</a:t>
            </a:r>
          </a:p>
          <a:p>
            <a:pPr marL="0" indent="0">
              <a:buNone/>
            </a:pPr>
            <a:r>
              <a:rPr lang="en-US" sz="2000" dirty="0"/>
              <a:t>		Quartile: </a:t>
            </a:r>
            <a:r>
              <a:rPr lang="en-US" sz="2000" b="1" dirty="0"/>
              <a:t>Q1</a:t>
            </a:r>
          </a:p>
          <a:p>
            <a:pPr marL="0" indent="0">
              <a:buNone/>
            </a:pPr>
            <a:r>
              <a:rPr lang="en-US" sz="2000" dirty="0"/>
              <a:t>[2] </a:t>
            </a:r>
            <a:r>
              <a:rPr lang="en-US" sz="2000" b="1" dirty="0"/>
              <a:t>G. Melki</a:t>
            </a:r>
            <a:r>
              <a:rPr lang="en-US" sz="2000" dirty="0"/>
              <a:t>, A. Cano, and S. Ventura. “</a:t>
            </a:r>
            <a:r>
              <a:rPr lang="en-US" sz="2000" i="1" dirty="0"/>
              <a:t>MIRSVM: Multi-Instance Support Vector Ma- chine with Bag Representatives</a:t>
            </a:r>
            <a:r>
              <a:rPr lang="en-US" sz="2000" dirty="0"/>
              <a:t>”. Pattern Recognition, vol. 79, pp. 228-241, 2018. </a:t>
            </a:r>
          </a:p>
          <a:p>
            <a:pPr marL="0" indent="0">
              <a:buNone/>
            </a:pPr>
            <a:r>
              <a:rPr lang="en-US" sz="2000" dirty="0"/>
              <a:t>		Impact Factor: </a:t>
            </a:r>
            <a:r>
              <a:rPr lang="en-US" sz="2000" b="1" dirty="0"/>
              <a:t>4.582</a:t>
            </a:r>
          </a:p>
          <a:p>
            <a:pPr marL="0" indent="0">
              <a:buNone/>
            </a:pPr>
            <a:r>
              <a:rPr lang="en-US" sz="2000" dirty="0"/>
              <a:t>		Quartile: </a:t>
            </a:r>
            <a:r>
              <a:rPr lang="en-US" sz="2000" b="1" dirty="0"/>
              <a:t>Q1</a:t>
            </a:r>
          </a:p>
        </p:txBody>
      </p:sp>
      <p:pic>
        <p:nvPicPr>
          <p:cNvPr id="6" name="Picture 5">
            <a:extLst>
              <a:ext uri="{FF2B5EF4-FFF2-40B4-BE49-F238E27FC236}">
                <a16:creationId xmlns:a16="http://schemas.microsoft.com/office/drawing/2014/main" id="{7CCA111F-8E15-224A-8A19-A099D3DCA085}"/>
              </a:ext>
            </a:extLst>
          </p:cNvPr>
          <p:cNvPicPr>
            <a:picLocks noChangeAspect="1"/>
          </p:cNvPicPr>
          <p:nvPr/>
        </p:nvPicPr>
        <p:blipFill>
          <a:blip r:embed="rId2"/>
          <a:stretch>
            <a:fillRect/>
          </a:stretch>
        </p:blipFill>
        <p:spPr>
          <a:xfrm>
            <a:off x="1022182" y="2894897"/>
            <a:ext cx="1100096" cy="1461666"/>
          </a:xfrm>
          <a:prstGeom prst="rect">
            <a:avLst/>
          </a:prstGeom>
          <a:ln>
            <a:solidFill>
              <a:schemeClr val="tx1"/>
            </a:solidFill>
          </a:ln>
        </p:spPr>
      </p:pic>
      <p:pic>
        <p:nvPicPr>
          <p:cNvPr id="7" name="Picture 6">
            <a:extLst>
              <a:ext uri="{FF2B5EF4-FFF2-40B4-BE49-F238E27FC236}">
                <a16:creationId xmlns:a16="http://schemas.microsoft.com/office/drawing/2014/main" id="{C9F3D6ED-21C8-DD49-8515-042B06C3E6DA}"/>
              </a:ext>
            </a:extLst>
          </p:cNvPr>
          <p:cNvPicPr>
            <a:picLocks noChangeAspect="1"/>
          </p:cNvPicPr>
          <p:nvPr/>
        </p:nvPicPr>
        <p:blipFill>
          <a:blip r:embed="rId3"/>
          <a:stretch>
            <a:fillRect/>
          </a:stretch>
        </p:blipFill>
        <p:spPr>
          <a:xfrm>
            <a:off x="1022182" y="959004"/>
            <a:ext cx="1100096" cy="1564581"/>
          </a:xfrm>
          <a:prstGeom prst="rect">
            <a:avLst/>
          </a:prstGeom>
          <a:ln>
            <a:solidFill>
              <a:schemeClr val="tx1"/>
            </a:solidFill>
          </a:ln>
        </p:spPr>
      </p:pic>
      <p:sp>
        <p:nvSpPr>
          <p:cNvPr id="10" name="Footer Placeholder 9">
            <a:extLst>
              <a:ext uri="{FF2B5EF4-FFF2-40B4-BE49-F238E27FC236}">
                <a16:creationId xmlns:a16="http://schemas.microsoft.com/office/drawing/2014/main" id="{B97CDB82-450A-3641-95F4-57CB49B1D2D0}"/>
              </a:ext>
            </a:extLst>
          </p:cNvPr>
          <p:cNvSpPr>
            <a:spLocks noGrp="1"/>
          </p:cNvSpPr>
          <p:nvPr>
            <p:ph type="ftr" sz="quarter" idx="3"/>
          </p:nvPr>
        </p:nvSpPr>
        <p:spPr>
          <a:xfrm>
            <a:off x="3314633" y="4922056"/>
            <a:ext cx="3086100" cy="168250"/>
          </a:xfrm>
        </p:spPr>
        <p:txBody>
          <a:bodyPr/>
          <a:lstStyle/>
          <a:p>
            <a:endParaRPr lang="en-US" dirty="0"/>
          </a:p>
        </p:txBody>
      </p:sp>
      <p:sp>
        <p:nvSpPr>
          <p:cNvPr id="11" name="Slide Number Placeholder 10">
            <a:extLst>
              <a:ext uri="{FF2B5EF4-FFF2-40B4-BE49-F238E27FC236}">
                <a16:creationId xmlns:a16="http://schemas.microsoft.com/office/drawing/2014/main" id="{C650684D-8B65-894A-8794-0D1435C83EE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23</a:t>
            </a:fld>
            <a:endParaRPr lang="en-US" dirty="0"/>
          </a:p>
        </p:txBody>
      </p:sp>
    </p:spTree>
    <p:extLst>
      <p:ext uri="{BB962C8B-B14F-4D97-AF65-F5344CB8AC3E}">
        <p14:creationId xmlns:p14="http://schemas.microsoft.com/office/powerpoint/2010/main" val="7916717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6E79D-F6C5-854D-B5A8-D4E5B69F343A}"/>
              </a:ext>
            </a:extLst>
          </p:cNvPr>
          <p:cNvSpPr>
            <a:spLocks noGrp="1"/>
          </p:cNvSpPr>
          <p:nvPr>
            <p:ph type="title"/>
          </p:nvPr>
        </p:nvSpPr>
        <p:spPr/>
        <p:txBody>
          <a:bodyPr/>
          <a:lstStyle/>
          <a:p>
            <a:r>
              <a:rPr lang="en-US" dirty="0"/>
              <a:t>Publications</a:t>
            </a:r>
          </a:p>
        </p:txBody>
      </p:sp>
      <p:sp>
        <p:nvSpPr>
          <p:cNvPr id="8" name="Rectangle 7">
            <a:extLst>
              <a:ext uri="{FF2B5EF4-FFF2-40B4-BE49-F238E27FC236}">
                <a16:creationId xmlns:a16="http://schemas.microsoft.com/office/drawing/2014/main" id="{61776285-E28C-FF41-B1DC-50CB2853E673}"/>
              </a:ext>
            </a:extLst>
          </p:cNvPr>
          <p:cNvSpPr/>
          <p:nvPr/>
        </p:nvSpPr>
        <p:spPr>
          <a:xfrm>
            <a:off x="628651" y="967466"/>
            <a:ext cx="3801109"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E6EEC63-B358-C146-A979-1D5FEAE40E85}"/>
              </a:ext>
            </a:extLst>
          </p:cNvPr>
          <p:cNvSpPr/>
          <p:nvPr/>
        </p:nvSpPr>
        <p:spPr>
          <a:xfrm>
            <a:off x="4714239" y="967466"/>
            <a:ext cx="3801111"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BE01EE-3109-A042-B12F-CAA580ABFE8C}"/>
              </a:ext>
            </a:extLst>
          </p:cNvPr>
          <p:cNvSpPr/>
          <p:nvPr/>
        </p:nvSpPr>
        <p:spPr>
          <a:xfrm>
            <a:off x="628650" y="2889714"/>
            <a:ext cx="3801109"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C1C395-813A-C545-A9E8-9FF4945FEEF7}"/>
              </a:ext>
            </a:extLst>
          </p:cNvPr>
          <p:cNvSpPr/>
          <p:nvPr/>
        </p:nvSpPr>
        <p:spPr>
          <a:xfrm>
            <a:off x="4714240" y="2879772"/>
            <a:ext cx="3801111"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FCB703C-9B44-4447-8C0D-834DB598A788}"/>
              </a:ext>
            </a:extLst>
          </p:cNvPr>
          <p:cNvSpPr txBox="1"/>
          <p:nvPr/>
        </p:nvSpPr>
        <p:spPr>
          <a:xfrm>
            <a:off x="1361440" y="967466"/>
            <a:ext cx="3068319" cy="2031325"/>
          </a:xfrm>
          <a:prstGeom prst="rect">
            <a:avLst/>
          </a:prstGeom>
          <a:noFill/>
        </p:spPr>
        <p:txBody>
          <a:bodyPr wrap="squar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G. Melki</a:t>
            </a:r>
            <a:r>
              <a:rPr lang="en-US" sz="1400" dirty="0">
                <a:latin typeface="Arial" panose="020B0604020202020204" pitchFamily="34" charset="0"/>
                <a:cs typeface="Arial" panose="020B0604020202020204" pitchFamily="34" charset="0"/>
              </a:rPr>
              <a:t>, A. Cano, V. </a:t>
            </a:r>
            <a:r>
              <a:rPr lang="en-US" sz="1400" dirty="0" err="1">
                <a:latin typeface="Arial" panose="020B0604020202020204" pitchFamily="34" charset="0"/>
                <a:cs typeface="Arial" panose="020B0604020202020204" pitchFamily="34" charset="0"/>
              </a:rPr>
              <a:t>Kecman</a:t>
            </a:r>
            <a:r>
              <a:rPr lang="en-US" sz="1400" dirty="0">
                <a:latin typeface="Arial" panose="020B0604020202020204" pitchFamily="34" charset="0"/>
                <a:cs typeface="Arial" panose="020B0604020202020204" pitchFamily="34" charset="0"/>
              </a:rPr>
              <a:t>, S. Ventura. “</a:t>
            </a:r>
            <a:r>
              <a:rPr lang="en-US" sz="1400" i="1" dirty="0">
                <a:latin typeface="Arial" panose="020B0604020202020204" pitchFamily="34" charset="0"/>
                <a:cs typeface="Arial" panose="020B0604020202020204" pitchFamily="34" charset="0"/>
              </a:rPr>
              <a:t>Multi-target support vector regression via correlation regressor chains</a:t>
            </a:r>
            <a:r>
              <a:rPr lang="en-US" sz="1400" dirty="0">
                <a:latin typeface="Arial" panose="020B0604020202020204" pitchFamily="34" charset="0"/>
                <a:cs typeface="Arial" panose="020B0604020202020204" pitchFamily="34" charset="0"/>
              </a:rPr>
              <a:t>”. Information Sciences, vol. 415-416, pp. 53–69, 2017. </a:t>
            </a:r>
          </a:p>
          <a:p>
            <a:r>
              <a:rPr lang="en-US" sz="1400" dirty="0">
                <a:latin typeface="Arial" panose="020B0604020202020204" pitchFamily="34" charset="0"/>
                <a:cs typeface="Arial" panose="020B0604020202020204" pitchFamily="34" charset="0"/>
              </a:rPr>
              <a:t>		Impact Factor: </a:t>
            </a:r>
            <a:r>
              <a:rPr lang="en-US" sz="1400" b="1" dirty="0">
                <a:latin typeface="Arial" panose="020B0604020202020204" pitchFamily="34" charset="0"/>
                <a:cs typeface="Arial" panose="020B0604020202020204" pitchFamily="34" charset="0"/>
              </a:rPr>
              <a:t>4.832</a:t>
            </a:r>
          </a:p>
          <a:p>
            <a:r>
              <a:rPr lang="en-US" sz="1400" dirty="0">
                <a:latin typeface="Arial" panose="020B0604020202020204" pitchFamily="34" charset="0"/>
                <a:cs typeface="Arial" panose="020B0604020202020204" pitchFamily="34" charset="0"/>
              </a:rPr>
              <a:t>		Quartile: </a:t>
            </a:r>
            <a:r>
              <a:rPr lang="en-US" sz="1400" b="1" dirty="0">
                <a:latin typeface="Arial" panose="020B0604020202020204" pitchFamily="34" charset="0"/>
                <a:cs typeface="Arial" panose="020B0604020202020204" pitchFamily="34" charset="0"/>
              </a:rPr>
              <a:t>Q1</a:t>
            </a:r>
          </a:p>
          <a:p>
            <a:endParaRPr lang="en-US" sz="1400" dirty="0">
              <a:latin typeface="Arial" panose="020B0604020202020204" pitchFamily="34" charset="0"/>
              <a:cs typeface="Arial" panose="020B0604020202020204" pitchFamily="34" charset="0"/>
            </a:endParaRPr>
          </a:p>
        </p:txBody>
      </p:sp>
      <p:pic>
        <p:nvPicPr>
          <p:cNvPr id="14" name="Picture 13">
            <a:extLst>
              <a:ext uri="{FF2B5EF4-FFF2-40B4-BE49-F238E27FC236}">
                <a16:creationId xmlns:a16="http://schemas.microsoft.com/office/drawing/2014/main" id="{ABA085D8-2AB2-8C43-B5D6-2875968C08BD}"/>
              </a:ext>
            </a:extLst>
          </p:cNvPr>
          <p:cNvPicPr>
            <a:picLocks noChangeAspect="1"/>
          </p:cNvPicPr>
          <p:nvPr/>
        </p:nvPicPr>
        <p:blipFill>
          <a:blip r:embed="rId2"/>
          <a:stretch>
            <a:fillRect/>
          </a:stretch>
        </p:blipFill>
        <p:spPr>
          <a:xfrm>
            <a:off x="261343" y="1079255"/>
            <a:ext cx="1100096" cy="1564581"/>
          </a:xfrm>
          <a:prstGeom prst="rect">
            <a:avLst/>
          </a:prstGeom>
          <a:ln>
            <a:solidFill>
              <a:schemeClr val="tx1"/>
            </a:solidFill>
          </a:ln>
        </p:spPr>
      </p:pic>
      <p:sp>
        <p:nvSpPr>
          <p:cNvPr id="17" name="Footer Placeholder 16">
            <a:extLst>
              <a:ext uri="{FF2B5EF4-FFF2-40B4-BE49-F238E27FC236}">
                <a16:creationId xmlns:a16="http://schemas.microsoft.com/office/drawing/2014/main" id="{8655508C-F865-F44B-9B61-4146E0B23BD5}"/>
              </a:ext>
            </a:extLst>
          </p:cNvPr>
          <p:cNvSpPr>
            <a:spLocks noGrp="1"/>
          </p:cNvSpPr>
          <p:nvPr>
            <p:ph type="ftr" sz="quarter" idx="3"/>
          </p:nvPr>
        </p:nvSpPr>
        <p:spPr>
          <a:xfrm>
            <a:off x="3314633" y="4922056"/>
            <a:ext cx="3086100" cy="168250"/>
          </a:xfrm>
        </p:spPr>
        <p:txBody>
          <a:bodyPr/>
          <a:lstStyle/>
          <a:p>
            <a:endParaRPr lang="en-US" dirty="0"/>
          </a:p>
        </p:txBody>
      </p:sp>
      <p:sp>
        <p:nvSpPr>
          <p:cNvPr id="18" name="Slide Number Placeholder 17">
            <a:extLst>
              <a:ext uri="{FF2B5EF4-FFF2-40B4-BE49-F238E27FC236}">
                <a16:creationId xmlns:a16="http://schemas.microsoft.com/office/drawing/2014/main" id="{22F79D53-90FC-204C-8F13-4592FAE1FF41}"/>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24</a:t>
            </a:fld>
            <a:endParaRPr lang="en-US" dirty="0"/>
          </a:p>
        </p:txBody>
      </p:sp>
    </p:spTree>
    <p:extLst>
      <p:ext uri="{BB962C8B-B14F-4D97-AF65-F5344CB8AC3E}">
        <p14:creationId xmlns:p14="http://schemas.microsoft.com/office/powerpoint/2010/main" val="23959808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8E9FF-52B3-164B-B185-C0125879757E}"/>
              </a:ext>
            </a:extLst>
          </p:cNvPr>
          <p:cNvSpPr>
            <a:spLocks noGrp="1"/>
          </p:cNvSpPr>
          <p:nvPr>
            <p:ph type="title"/>
          </p:nvPr>
        </p:nvSpPr>
        <p:spPr/>
        <p:txBody>
          <a:bodyPr/>
          <a:lstStyle/>
          <a:p>
            <a:r>
              <a:rPr lang="en-US" dirty="0"/>
              <a:t>Traditional Supervised Learning</a:t>
            </a:r>
          </a:p>
        </p:txBody>
      </p:sp>
      <p:sp>
        <p:nvSpPr>
          <p:cNvPr id="3" name="Content Placeholder 2">
            <a:extLst>
              <a:ext uri="{FF2B5EF4-FFF2-40B4-BE49-F238E27FC236}">
                <a16:creationId xmlns:a16="http://schemas.microsoft.com/office/drawing/2014/main" id="{B684F92F-8239-BD40-9A12-631CA3B828B4}"/>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DB7025F4-CEEF-F444-9368-5C8B62BB288D}"/>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3</a:t>
            </a:fld>
            <a:endParaRPr lang="en-US" dirty="0"/>
          </a:p>
        </p:txBody>
      </p:sp>
    </p:spTree>
    <p:extLst>
      <p:ext uri="{BB962C8B-B14F-4D97-AF65-F5344CB8AC3E}">
        <p14:creationId xmlns:p14="http://schemas.microsoft.com/office/powerpoint/2010/main" val="613275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049CD-AA09-9843-B3AA-1508D286A022}"/>
              </a:ext>
            </a:extLst>
          </p:cNvPr>
          <p:cNvSpPr>
            <a:spLocks noGrp="1"/>
          </p:cNvSpPr>
          <p:nvPr>
            <p:ph type="title"/>
          </p:nvPr>
        </p:nvSpPr>
        <p:spPr/>
        <p:txBody>
          <a:bodyPr/>
          <a:lstStyle/>
          <a:p>
            <a:r>
              <a:rPr lang="en-US" dirty="0"/>
              <a:t>Multi-Target Learning</a:t>
            </a:r>
          </a:p>
        </p:txBody>
      </p:sp>
      <p:sp>
        <p:nvSpPr>
          <p:cNvPr id="3" name="Content Placeholder 2">
            <a:extLst>
              <a:ext uri="{FF2B5EF4-FFF2-40B4-BE49-F238E27FC236}">
                <a16:creationId xmlns:a16="http://schemas.microsoft.com/office/drawing/2014/main" id="{FF58CD43-7C1C-2443-914A-84780E89E828}"/>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000A392E-4422-6E46-B324-219E8B82D4D2}"/>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a:t>
            </a:fld>
            <a:endParaRPr lang="en-US" dirty="0"/>
          </a:p>
        </p:txBody>
      </p:sp>
    </p:spTree>
    <p:extLst>
      <p:ext uri="{BB962C8B-B14F-4D97-AF65-F5344CB8AC3E}">
        <p14:creationId xmlns:p14="http://schemas.microsoft.com/office/powerpoint/2010/main" val="4138066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6F882-3ADE-654A-BF54-D3C757B83EDD}"/>
              </a:ext>
            </a:extLst>
          </p:cNvPr>
          <p:cNvSpPr>
            <a:spLocks noGrp="1"/>
          </p:cNvSpPr>
          <p:nvPr>
            <p:ph type="title"/>
          </p:nvPr>
        </p:nvSpPr>
        <p:spPr/>
        <p:txBody>
          <a:bodyPr/>
          <a:lstStyle/>
          <a:p>
            <a:r>
              <a:rPr lang="en-US" dirty="0"/>
              <a:t>Multi-Instance Learning</a:t>
            </a:r>
          </a:p>
        </p:txBody>
      </p:sp>
      <p:sp>
        <p:nvSpPr>
          <p:cNvPr id="3" name="Content Placeholder 2">
            <a:extLst>
              <a:ext uri="{FF2B5EF4-FFF2-40B4-BE49-F238E27FC236}">
                <a16:creationId xmlns:a16="http://schemas.microsoft.com/office/drawing/2014/main" id="{74FF12EF-7FA9-9349-A510-48C97DC6C926}"/>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FD50C986-F75E-C74A-A37A-4761CD57FA5B}"/>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a:t>
            </a:fld>
            <a:endParaRPr lang="en-US" dirty="0"/>
          </a:p>
        </p:txBody>
      </p:sp>
    </p:spTree>
    <p:extLst>
      <p:ext uri="{BB962C8B-B14F-4D97-AF65-F5344CB8AC3E}">
        <p14:creationId xmlns:p14="http://schemas.microsoft.com/office/powerpoint/2010/main" val="1235797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A4DA-7FD7-4545-BE29-5244C3800239}"/>
              </a:ext>
            </a:extLst>
          </p:cNvPr>
          <p:cNvSpPr>
            <a:spLocks noGrp="1"/>
          </p:cNvSpPr>
          <p:nvPr>
            <p:ph type="title"/>
          </p:nvPr>
        </p:nvSpPr>
        <p:spPr/>
        <p:txBody>
          <a:bodyPr/>
          <a:lstStyle/>
          <a:p>
            <a:r>
              <a:rPr lang="en-US" dirty="0"/>
              <a:t>Data Stream Learning</a:t>
            </a:r>
          </a:p>
        </p:txBody>
      </p:sp>
      <p:sp>
        <p:nvSpPr>
          <p:cNvPr id="3" name="Content Placeholder 2">
            <a:extLst>
              <a:ext uri="{FF2B5EF4-FFF2-40B4-BE49-F238E27FC236}">
                <a16:creationId xmlns:a16="http://schemas.microsoft.com/office/drawing/2014/main" id="{E15A045E-7F64-8C4B-886A-E74DCDAD3A88}"/>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2CD15069-DA76-5346-AE2B-F15437A83905}"/>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a:t>
            </a:fld>
            <a:endParaRPr lang="en-US" dirty="0"/>
          </a:p>
        </p:txBody>
      </p:sp>
    </p:spTree>
    <p:extLst>
      <p:ext uri="{BB962C8B-B14F-4D97-AF65-F5344CB8AC3E}">
        <p14:creationId xmlns:p14="http://schemas.microsoft.com/office/powerpoint/2010/main" val="1911922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A767E-E0EA-634E-9C25-BB0E490E0219}"/>
              </a:ext>
            </a:extLst>
          </p:cNvPr>
          <p:cNvSpPr>
            <a:spLocks noGrp="1"/>
          </p:cNvSpPr>
          <p:nvPr>
            <p:ph type="title"/>
          </p:nvPr>
        </p:nvSpPr>
        <p:spPr/>
        <p:txBody>
          <a:bodyPr/>
          <a:lstStyle/>
          <a:p>
            <a:r>
              <a:rPr lang="en-US" dirty="0"/>
              <a:t>Contributions</a:t>
            </a:r>
          </a:p>
        </p:txBody>
      </p:sp>
      <p:sp>
        <p:nvSpPr>
          <p:cNvPr id="3" name="Content Placeholder 2">
            <a:extLst>
              <a:ext uri="{FF2B5EF4-FFF2-40B4-BE49-F238E27FC236}">
                <a16:creationId xmlns:a16="http://schemas.microsoft.com/office/drawing/2014/main" id="{36E20A09-9C4A-7247-BBD8-2F450D1C22EC}"/>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59957FF7-F847-9E4D-BD63-1C6F0B0F0130}"/>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0F7656FD-71B3-C44F-A153-D8A52909699A}"/>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7</a:t>
            </a:fld>
            <a:endParaRPr lang="en-US" dirty="0"/>
          </a:p>
        </p:txBody>
      </p:sp>
    </p:spTree>
    <p:extLst>
      <p:ext uri="{BB962C8B-B14F-4D97-AF65-F5344CB8AC3E}">
        <p14:creationId xmlns:p14="http://schemas.microsoft.com/office/powerpoint/2010/main" val="2547954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AB9A6-5EA8-984E-84DD-02EA4280896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1ED28C2-8222-7E41-B5F3-3CB6F7E5AD0E}"/>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E5219C8B-7942-1949-9D75-6128A80EF674}"/>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81547D56-D31D-3D42-BA4D-05A84BB52FA6}"/>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8</a:t>
            </a:fld>
            <a:endParaRPr lang="en-US" dirty="0"/>
          </a:p>
        </p:txBody>
      </p:sp>
    </p:spTree>
    <p:extLst>
      <p:ext uri="{BB962C8B-B14F-4D97-AF65-F5344CB8AC3E}">
        <p14:creationId xmlns:p14="http://schemas.microsoft.com/office/powerpoint/2010/main" val="2562118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2">
            <a:extLst>
              <a:ext uri="{FF2B5EF4-FFF2-40B4-BE49-F238E27FC236}">
                <a16:creationId xmlns:a16="http://schemas.microsoft.com/office/drawing/2014/main" id="{835A8BB2-3539-9841-AF72-7131AFBDFC6B}"/>
              </a:ext>
            </a:extLst>
          </p:cNvPr>
          <p:cNvSpPr>
            <a:spLocks noGrp="1"/>
          </p:cNvSpPr>
          <p:nvPr>
            <p:ph type="ftr" sz="quarter" idx="3"/>
          </p:nvPr>
        </p:nvSpPr>
        <p:spPr>
          <a:xfrm>
            <a:off x="3065974" y="4897120"/>
            <a:ext cx="5732585" cy="347980"/>
          </a:xfrm>
        </p:spPr>
        <p:txBody>
          <a:bodyPr/>
          <a:lstStyle/>
          <a:p>
            <a:pPr lvl="0" defTabSz="914400">
              <a:defRPr/>
            </a:pPr>
            <a:r>
              <a:rPr lang="en-US" dirty="0"/>
              <a:t>G. Melki et al. “Multi-target support vector regression via correlation regressor chains”. Information Sciences, vol. 415, pp. 53–69, 2017.</a:t>
            </a:r>
          </a:p>
          <a:p>
            <a:endParaRPr lang="en-US" sz="100" dirty="0"/>
          </a:p>
          <a:p>
            <a:endParaRPr lang="en-US" dirty="0"/>
          </a:p>
        </p:txBody>
      </p:sp>
      <p:sp>
        <p:nvSpPr>
          <p:cNvPr id="9" name="Title 8">
            <a:extLst>
              <a:ext uri="{FF2B5EF4-FFF2-40B4-BE49-F238E27FC236}">
                <a16:creationId xmlns:a16="http://schemas.microsoft.com/office/drawing/2014/main" id="{0232B1FD-727C-FF49-AC13-9AD1EE362A59}"/>
              </a:ext>
            </a:extLst>
          </p:cNvPr>
          <p:cNvSpPr>
            <a:spLocks noGrp="1"/>
          </p:cNvSpPr>
          <p:nvPr>
            <p:ph type="ctrTitle"/>
          </p:nvPr>
        </p:nvSpPr>
        <p:spPr/>
        <p:txBody>
          <a:bodyPr/>
          <a:lstStyle/>
          <a:p>
            <a:r>
              <a:rPr lang="en-US" dirty="0"/>
              <a:t>Multi-Target SVR using Maximum Correlation Chains</a:t>
            </a:r>
            <a:br>
              <a:rPr lang="en-US" dirty="0"/>
            </a:br>
            <a:endParaRPr lang="en-US" dirty="0"/>
          </a:p>
        </p:txBody>
      </p:sp>
    </p:spTree>
    <p:extLst>
      <p:ext uri="{BB962C8B-B14F-4D97-AF65-F5344CB8AC3E}">
        <p14:creationId xmlns:p14="http://schemas.microsoft.com/office/powerpoint/2010/main" val="4165205983"/>
      </p:ext>
    </p:extLst>
  </p:cSld>
  <p:clrMapOvr>
    <a:masterClrMapping/>
  </p:clrMapOvr>
</p:sld>
</file>

<file path=ppt/theme/theme1.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9073</TotalTime>
  <Words>1601</Words>
  <Application>Microsoft Macintosh PowerPoint</Application>
  <PresentationFormat>On-screen Show (16:9)</PresentationFormat>
  <Paragraphs>194</Paragraphs>
  <Slides>24</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Cambria Math</vt:lpstr>
      <vt:lpstr>2_Custom Design</vt:lpstr>
      <vt:lpstr>Novel Support Vector Machines for Diverse Learning Paradigms</vt:lpstr>
      <vt:lpstr>Motivation</vt:lpstr>
      <vt:lpstr>Traditional Supervised Learning</vt:lpstr>
      <vt:lpstr>Multi-Target Learning</vt:lpstr>
      <vt:lpstr>Multi-Instance Learning</vt:lpstr>
      <vt:lpstr>Data Stream Learning</vt:lpstr>
      <vt:lpstr>Contributions</vt:lpstr>
      <vt:lpstr>Agenda</vt:lpstr>
      <vt:lpstr>Multi-Target SVR using Maximum Correlation Chains </vt:lpstr>
      <vt:lpstr>Multi-Target Learning</vt:lpstr>
      <vt:lpstr>Base-Line Multi-Target SVR</vt:lpstr>
      <vt:lpstr>SVR with Random Chains (SVRRC)</vt:lpstr>
      <vt:lpstr>SVR max-Correlation Chain (SVRCC)</vt:lpstr>
      <vt:lpstr>Experimental Environment</vt:lpstr>
      <vt:lpstr>PowerPoint Presentation</vt:lpstr>
      <vt:lpstr>PowerPoint Presentation</vt:lpstr>
      <vt:lpstr>PowerPoint Presentation</vt:lpstr>
      <vt:lpstr>Multi-Instance SVM using Bag Representatives</vt:lpstr>
      <vt:lpstr>Online SVM using Worst-Violators</vt:lpstr>
      <vt:lpstr>OLLAWV for Batched Data Streams</vt:lpstr>
      <vt:lpstr>Conclusions</vt:lpstr>
      <vt:lpstr>Future Work</vt:lpstr>
      <vt:lpstr>Publications</vt:lpstr>
      <vt:lpstr>Publications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Melki</dc:creator>
  <cp:lastModifiedBy>Gabriella Melki</cp:lastModifiedBy>
  <cp:revision>840</cp:revision>
  <cp:lastPrinted>2018-04-16T09:12:53Z</cp:lastPrinted>
  <dcterms:created xsi:type="dcterms:W3CDTF">2018-03-13T10:23:44Z</dcterms:created>
  <dcterms:modified xsi:type="dcterms:W3CDTF">2018-08-30T22:01:12Z</dcterms:modified>
</cp:coreProperties>
</file>

<file path=docProps/thumbnail.jpeg>
</file>